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6" r:id="rId1"/>
  </p:sldMasterIdLst>
  <p:notesMasterIdLst>
    <p:notesMasterId r:id="rId12"/>
  </p:notesMasterIdLst>
  <p:sldIdLst>
    <p:sldId id="381" r:id="rId2"/>
    <p:sldId id="372" r:id="rId3"/>
    <p:sldId id="373" r:id="rId4"/>
    <p:sldId id="382" r:id="rId5"/>
    <p:sldId id="374" r:id="rId6"/>
    <p:sldId id="375" r:id="rId7"/>
    <p:sldId id="383" r:id="rId8"/>
    <p:sldId id="376" r:id="rId9"/>
    <p:sldId id="369" r:id="rId10"/>
    <p:sldId id="384"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0055" autoAdjust="0"/>
  </p:normalViewPr>
  <p:slideViewPr>
    <p:cSldViewPr snapToGrid="0">
      <p:cViewPr varScale="1">
        <p:scale>
          <a:sx n="72" d="100"/>
          <a:sy n="72" d="100"/>
        </p:scale>
        <p:origin x="9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7D8CA-90FA-4A38-BEDA-1F98B7B4EDFC}" type="datetimeFigureOut">
              <a:rPr lang="it-IT" smtClean="0"/>
              <a:t>24/05/2022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DC1A2-E1AD-4EF1-957A-907E231C9891}" type="slidenum">
              <a:rPr lang="it-IT" smtClean="0"/>
              <a:t>‹N›</a:t>
            </a:fld>
            <a:endParaRPr lang="it-IT"/>
          </a:p>
        </p:txBody>
      </p:sp>
    </p:spTree>
    <p:extLst>
      <p:ext uri="{BB962C8B-B14F-4D97-AF65-F5344CB8AC3E}">
        <p14:creationId xmlns:p14="http://schemas.microsoft.com/office/powerpoint/2010/main" val="160336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inambiente.it/pagina/specie-esotiche-invasiv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lifeasap.eu/index.php/i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6EDC1A2-E1AD-4EF1-957A-907E231C9891}" type="slidenum">
              <a:rPr lang="it-IT" smtClean="0"/>
              <a:t>1</a:t>
            </a:fld>
            <a:endParaRPr lang="it-IT"/>
          </a:p>
        </p:txBody>
      </p:sp>
    </p:spTree>
    <p:extLst>
      <p:ext uri="{BB962C8B-B14F-4D97-AF65-F5344CB8AC3E}">
        <p14:creationId xmlns:p14="http://schemas.microsoft.com/office/powerpoint/2010/main" val="1554360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a:extLst>
              <a:ext uri="{FF2B5EF4-FFF2-40B4-BE49-F238E27FC236}">
                <a16:creationId xmlns:a16="http://schemas.microsoft.com/office/drawing/2014/main" id="{266B071E-4944-4762-9033-02370157010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egnaposto note 2">
            <a:extLst>
              <a:ext uri="{FF2B5EF4-FFF2-40B4-BE49-F238E27FC236}">
                <a16:creationId xmlns:a16="http://schemas.microsoft.com/office/drawing/2014/main" id="{B5C4E76E-3D36-4A10-95D2-DA395BDECF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dirty="0"/>
              <a:t>Si ringraziano gli insegnati e gli studenti che hanno assistito a questa audio lezione, modulo specifico del progetto di educazione ambientale una giornata in città alla scoperta del nostro ambiente. Si pregano gli insegnati di inviare gli elaborati che scaturiscono da tale presentazione all’indirizzo riportato nella slide.</a:t>
            </a:r>
          </a:p>
        </p:txBody>
      </p:sp>
      <p:sp>
        <p:nvSpPr>
          <p:cNvPr id="20484" name="Segnaposto numero diapositiva 3">
            <a:extLst>
              <a:ext uri="{FF2B5EF4-FFF2-40B4-BE49-F238E27FC236}">
                <a16:creationId xmlns:a16="http://schemas.microsoft.com/office/drawing/2014/main" id="{A04855D8-8666-4BB7-8CE4-C08AAD594F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A842D2-E708-4443-896E-14838D392B1E}" type="slidenum">
              <a:rPr lang="it-IT" altLang="it-IT">
                <a:latin typeface="Calibri" panose="020F0502020204030204" pitchFamily="34" charset="0"/>
              </a:rPr>
              <a:pPr/>
              <a:t>10</a:t>
            </a:fld>
            <a:endParaRPr lang="it-IT" altLang="it-IT">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Gli spazi verdi urbani, soprattutto se alberati, possono rappresentare habitat idonei per varie specie animali e vegetali, contribuendo quindi alla loro conservazione e tutela sia locale che a scala più ampia. La Convenzione sulla Diversità Biologica riconosce l’importanza della tutela della biodiversità urbana per il raggiungimento dei propri obiettivi, con particolare riferimento alle aree verdi e alle aree protette urbane. A scala nazionale, la Strategia Nazionale per la Biodiversità nell’area di lavoro “Aree urbane” riconosce come prioritario il mantenimento delle aree verdi e la riqualificazione del sistema delle aree naturali per consentire la protezione della biodiversità e degli ecosistemi urbani. Infine, le aree verdi cittadine più naturali possono assolvere un ruolo cruciale nella creazione di connessioni ecologiche fra aree naturali urbane e periurbane, rappresentando un’efficace risposta a livello locale sia per salvaguardare la biodiversità che per proteggere e migliorare l’ambiente in generale.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Dire attività di ISPRA </a:t>
            </a:r>
            <a:r>
              <a:rPr lang="it-IT" dirty="0" err="1"/>
              <a:t>Ispra</a:t>
            </a:r>
            <a:r>
              <a:rPr lang="it-IT" dirty="0"/>
              <a:t> e biodiversità urbana (</a:t>
            </a:r>
            <a:r>
              <a:rPr lang="it-IT" dirty="0" err="1"/>
              <a:t>ataltante</a:t>
            </a:r>
            <a:r>
              <a:rPr lang="it-IT" dirty="0"/>
              <a:t> decima specie invasive </a:t>
            </a:r>
            <a:r>
              <a:rPr lang="it-IT" dirty="0" err="1"/>
              <a:t>rau</a:t>
            </a:r>
            <a:endParaRPr lang="it-IT" dirty="0"/>
          </a:p>
          <a:p>
            <a:endParaRPr lang="it-IT" dirty="0"/>
          </a:p>
        </p:txBody>
      </p:sp>
      <p:sp>
        <p:nvSpPr>
          <p:cNvPr id="4" name="Segnaposto numero diapositiva 3"/>
          <p:cNvSpPr>
            <a:spLocks noGrp="1"/>
          </p:cNvSpPr>
          <p:nvPr>
            <p:ph type="sldNum" sz="quarter" idx="5"/>
          </p:nvPr>
        </p:nvSpPr>
        <p:spPr/>
        <p:txBody>
          <a:bodyPr/>
          <a:lstStyle/>
          <a:p>
            <a:fld id="{56EDC1A2-E1AD-4EF1-957A-907E231C9891}" type="slidenum">
              <a:rPr lang="it-IT" smtClean="0"/>
              <a:t>2</a:t>
            </a:fld>
            <a:endParaRPr lang="it-IT"/>
          </a:p>
        </p:txBody>
      </p:sp>
    </p:spTree>
    <p:extLst>
      <p:ext uri="{BB962C8B-B14F-4D97-AF65-F5344CB8AC3E}">
        <p14:creationId xmlns:p14="http://schemas.microsoft.com/office/powerpoint/2010/main" val="267604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it-IT" dirty="0"/>
              <a:t>Specie vagili vs specie non vagili</a:t>
            </a:r>
          </a:p>
        </p:txBody>
      </p:sp>
      <p:sp>
        <p:nvSpPr>
          <p:cNvPr id="4" name="Segnaposto numero diapositiva 3"/>
          <p:cNvSpPr>
            <a:spLocks noGrp="1"/>
          </p:cNvSpPr>
          <p:nvPr>
            <p:ph type="sldNum" sz="quarter" idx="5"/>
          </p:nvPr>
        </p:nvSpPr>
        <p:spPr/>
        <p:txBody>
          <a:bodyPr/>
          <a:lstStyle/>
          <a:p>
            <a:fld id="{56EDC1A2-E1AD-4EF1-957A-907E231C9891}" type="slidenum">
              <a:rPr lang="it-IT" smtClean="0"/>
              <a:t>3</a:t>
            </a:fld>
            <a:endParaRPr lang="it-IT"/>
          </a:p>
        </p:txBody>
      </p:sp>
    </p:spTree>
    <p:extLst>
      <p:ext uri="{BB962C8B-B14F-4D97-AF65-F5344CB8AC3E}">
        <p14:creationId xmlns:p14="http://schemas.microsoft.com/office/powerpoint/2010/main" val="109407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it-IT" dirty="0"/>
              <a:t>FOTO PICCHIO</a:t>
            </a:r>
          </a:p>
        </p:txBody>
      </p:sp>
      <p:sp>
        <p:nvSpPr>
          <p:cNvPr id="4" name="Segnaposto numero diapositiva 3"/>
          <p:cNvSpPr>
            <a:spLocks noGrp="1"/>
          </p:cNvSpPr>
          <p:nvPr>
            <p:ph type="sldNum" sz="quarter" idx="5"/>
          </p:nvPr>
        </p:nvSpPr>
        <p:spPr/>
        <p:txBody>
          <a:bodyPr/>
          <a:lstStyle/>
          <a:p>
            <a:fld id="{56EDC1A2-E1AD-4EF1-957A-907E231C9891}" type="slidenum">
              <a:rPr lang="it-IT" smtClean="0"/>
              <a:t>4</a:t>
            </a:fld>
            <a:endParaRPr lang="it-IT"/>
          </a:p>
        </p:txBody>
      </p:sp>
    </p:spTree>
    <p:extLst>
      <p:ext uri="{BB962C8B-B14F-4D97-AF65-F5344CB8AC3E}">
        <p14:creationId xmlns:p14="http://schemas.microsoft.com/office/powerpoint/2010/main" val="1559031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6EDC1A2-E1AD-4EF1-957A-907E231C9891}" type="slidenum">
              <a:rPr lang="it-IT" smtClean="0"/>
              <a:t>5</a:t>
            </a:fld>
            <a:endParaRPr lang="it-IT"/>
          </a:p>
        </p:txBody>
      </p:sp>
    </p:spTree>
    <p:extLst>
      <p:ext uri="{BB962C8B-B14F-4D97-AF65-F5344CB8AC3E}">
        <p14:creationId xmlns:p14="http://schemas.microsoft.com/office/powerpoint/2010/main" val="136707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6EDC1A2-E1AD-4EF1-957A-907E231C9891}" type="slidenum">
              <a:rPr lang="it-IT" smtClean="0"/>
              <a:t>6</a:t>
            </a:fld>
            <a:endParaRPr lang="it-IT"/>
          </a:p>
        </p:txBody>
      </p:sp>
    </p:spTree>
    <p:extLst>
      <p:ext uri="{BB962C8B-B14F-4D97-AF65-F5344CB8AC3E}">
        <p14:creationId xmlns:p14="http://schemas.microsoft.com/office/powerpoint/2010/main" val="115250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it-IT" dirty="0"/>
              <a:t>La gestione delle aree verdi urbane (giardini pubblici, parchi, viali alberati, ma anche aree protette urbane e periurbane, verde fluviale ecc.) richiede strumenti conoscitivi di base che possano da un lato indirizzare ed aiutare la pianificazione, dall’altro costituire degli elementi che nel tempo permettano di monitorare anche lo stato relativo alla biodiversità in esse presente. Gli Atlanti biologici, faunistici o floristico-vegetazionali, indagando la distribuzione delle varie specie nello spazio - e non di rado anche l’abbondanza - costituiscono degli strumenti tecnico-scientifici particolarmente indicati per assolvere a queste funzioni. </a:t>
            </a:r>
          </a:p>
          <a:p>
            <a:r>
              <a:rPr lang="it-IT" dirty="0"/>
              <a:t>Infine gli atlanti ornitologici rappresentano validi strumenti anche per sensibilizzare i cittadini nei confronti della natura urbana. </a:t>
            </a:r>
          </a:p>
          <a:p>
            <a:r>
              <a:rPr lang="it-IT" dirty="0"/>
              <a:t>I dati pubblicati nel XIV Rapporto SNPA sulla qualità dell’ambiente urbano mostrano che l’Italia è al primo posto al mondo per produzione di atlanti ornitologici urbani, </a:t>
            </a:r>
          </a:p>
          <a:p>
            <a:endParaRPr lang="it-IT" dirty="0"/>
          </a:p>
        </p:txBody>
      </p:sp>
      <p:sp>
        <p:nvSpPr>
          <p:cNvPr id="4" name="Segnaposto numero diapositiva 3"/>
          <p:cNvSpPr>
            <a:spLocks noGrp="1"/>
          </p:cNvSpPr>
          <p:nvPr>
            <p:ph type="sldNum" sz="quarter" idx="5"/>
          </p:nvPr>
        </p:nvSpPr>
        <p:spPr/>
        <p:txBody>
          <a:bodyPr/>
          <a:lstStyle/>
          <a:p>
            <a:fld id="{56EDC1A2-E1AD-4EF1-957A-907E231C9891}" type="slidenum">
              <a:rPr lang="it-IT" smtClean="0"/>
              <a:t>7</a:t>
            </a:fld>
            <a:endParaRPr lang="it-IT"/>
          </a:p>
        </p:txBody>
      </p:sp>
    </p:spTree>
    <p:extLst>
      <p:ext uri="{BB962C8B-B14F-4D97-AF65-F5344CB8AC3E}">
        <p14:creationId xmlns:p14="http://schemas.microsoft.com/office/powerpoint/2010/main" val="494219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it-IT" dirty="0"/>
              <a:t>le città rappresentano delle aree di arrivo, concentrazione e diffusione di specie alloctone, ma contemporaneamente possono giocare un ruolo centrale nella prevenzione degli arrivi stessi, nel contrasto alla diffusione e nella mitigazione degli impatti di queste specie. Grazie infatti ai propri centri di aggregazione, divulgazione ed educazione (come le università, i musei, i giardini zoologici e botanici) le città possono contribuire ad aumentare in maniera significativa la consapevolezza dell’opinione pubblica e dei decisori politici in merito ai problemi e ai rischi posti dalla diffusione delle specie aliene invasive e diffondere l’adozione di comportamenti virtuosi da parte dei cittadini. Anche pratiche più attente nella gestione delle aree verdi pubbliche (parchi, giardini, ville comunali, argini fluviali, ecc.) e private (aree di pertinenza di autostrade e ferrovie, per es.), volte a modificare il meno possibile gli ambienti ospiti, aiuterebbe a ridurre il rischio di diffusione incontrollata di specie alloctone e ad aumentare la resilienza dell’“ecosistema urbano”. Alcune tra le specie aliene che si insediano con successo nell'area in cui vengono introdotte, si diffondono in maniera rapida causando gravi danni alle specie e agli ecosistemi originari di quel luogo, spesso accompagnati da ricadute economiche e problemi sanitari. Queste specie sono definite </a:t>
            </a:r>
            <a:r>
              <a:rPr lang="it-IT" b="1" dirty="0"/>
              <a:t>specie aliene invasive</a:t>
            </a:r>
            <a:r>
              <a:rPr lang="it-IT" dirty="0"/>
              <a:t> o </a:t>
            </a:r>
            <a:r>
              <a:rPr lang="it-IT" b="1" dirty="0"/>
              <a:t>IAS</a:t>
            </a:r>
            <a:r>
              <a:rPr lang="it-IT" dirty="0"/>
              <a:t>, acronimo dell'inglese </a:t>
            </a:r>
            <a:r>
              <a:rPr lang="it-IT" i="1" dirty="0"/>
              <a:t>Invasive Alien </a:t>
            </a:r>
            <a:r>
              <a:rPr lang="it-IT" i="1" dirty="0" err="1"/>
              <a:t>Species</a:t>
            </a:r>
            <a:r>
              <a:rPr lang="it-IT" dirty="0"/>
              <a:t>. o accidentale al di fuori della loro area d'origine.  Ad es zanzara tigre </a:t>
            </a:r>
            <a:r>
              <a:rPr lang="it-IT" dirty="0" err="1"/>
              <a:t>trachemys</a:t>
            </a:r>
            <a:r>
              <a:rPr lang="it-IT" dirty="0"/>
              <a:t> </a:t>
            </a:r>
            <a:r>
              <a:rPr lang="it-IT" dirty="0" err="1"/>
              <a:t>scripta</a:t>
            </a:r>
            <a:endParaRPr lang="it-IT" dirty="0"/>
          </a:p>
          <a:p>
            <a:r>
              <a:rPr lang="it-IT" dirty="0"/>
              <a:t>Diversi lavori suggeriscono che le specie alloctone hanno più successo nelle città rispetto alle aree rurali o naturali perché le peculiari condizioni ambientali (habitat profondamente modificati dall’uomo) promuovono la loro diffusione (</a:t>
            </a:r>
            <a:r>
              <a:rPr lang="it-IT" dirty="0" err="1"/>
              <a:t>Gaertner</a:t>
            </a:r>
            <a:r>
              <a:rPr lang="it-IT" dirty="0"/>
              <a:t> et al., 2017): ci sono evidenze che queste specie traggano benefici dall’urbanizzazione e siano caratterizzate da densità più elevate e maggiore diversità negli ambienti più urbanizzati (</a:t>
            </a:r>
            <a:r>
              <a:rPr lang="it-IT" dirty="0" err="1"/>
              <a:t>Cadotte</a:t>
            </a:r>
            <a:r>
              <a:rPr lang="it-IT" dirty="0"/>
              <a:t>, 2017).</a:t>
            </a:r>
          </a:p>
          <a:p>
            <a:r>
              <a:rPr lang="it-IT" dirty="0"/>
              <a:t>Specie di Rilevanza </a:t>
            </a:r>
            <a:r>
              <a:rPr lang="it-IT" dirty="0" err="1"/>
              <a:t>Unionale</a:t>
            </a:r>
            <a:r>
              <a:rPr lang="it-IT" dirty="0"/>
              <a:t>  In particolare si tratta di 1 specie vegetale occasionale (</a:t>
            </a:r>
            <a:r>
              <a:rPr lang="it-IT" dirty="0" err="1"/>
              <a:t>Ludwigia</a:t>
            </a:r>
            <a:r>
              <a:rPr lang="it-IT" dirty="0"/>
              <a:t> grandiflora) e 5 specie animali stabilizzate (Nutria, tartaruga palustre americana, gambero rosso della Luisiana, tamia siberiano, </a:t>
            </a:r>
            <a:r>
              <a:rPr lang="it-IT" dirty="0" err="1"/>
              <a:t>Pseudorasbora</a:t>
            </a:r>
            <a:r>
              <a:rPr lang="it-IT" dirty="0"/>
              <a:t>) di cui le prime due particolarmente diffuse.</a:t>
            </a:r>
          </a:p>
          <a:p>
            <a:r>
              <a:rPr lang="it-IT" dirty="0">
                <a:hlinkClick r:id="rId3"/>
              </a:rPr>
              <a:t>https://www.minambiente.it/pagina/specie-esotiche-invasive</a:t>
            </a:r>
            <a:r>
              <a:rPr lang="it-IT" dirty="0"/>
              <a:t> </a:t>
            </a:r>
          </a:p>
          <a:p>
            <a:r>
              <a:rPr lang="it-IT" dirty="0">
                <a:hlinkClick r:id="rId4"/>
              </a:rPr>
              <a:t>https://lifeasap.eu/index.php/it/</a:t>
            </a:r>
            <a:endParaRPr lang="it-IT" dirty="0"/>
          </a:p>
          <a:p>
            <a:endParaRPr lang="it-IT" dirty="0"/>
          </a:p>
        </p:txBody>
      </p:sp>
      <p:sp>
        <p:nvSpPr>
          <p:cNvPr id="4" name="Segnaposto numero diapositiva 3"/>
          <p:cNvSpPr>
            <a:spLocks noGrp="1"/>
          </p:cNvSpPr>
          <p:nvPr>
            <p:ph type="sldNum" sz="quarter" idx="5"/>
          </p:nvPr>
        </p:nvSpPr>
        <p:spPr/>
        <p:txBody>
          <a:bodyPr/>
          <a:lstStyle/>
          <a:p>
            <a:fld id="{56EDC1A2-E1AD-4EF1-957A-907E231C9891}" type="slidenum">
              <a:rPr lang="it-IT" smtClean="0"/>
              <a:t>8</a:t>
            </a:fld>
            <a:endParaRPr lang="it-IT"/>
          </a:p>
        </p:txBody>
      </p:sp>
    </p:spTree>
    <p:extLst>
      <p:ext uri="{BB962C8B-B14F-4D97-AF65-F5344CB8AC3E}">
        <p14:creationId xmlns:p14="http://schemas.microsoft.com/office/powerpoint/2010/main" val="1405187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6EDC1A2-E1AD-4EF1-957A-907E231C9891}" type="slidenum">
              <a:rPr lang="it-IT" smtClean="0"/>
              <a:t>9</a:t>
            </a:fld>
            <a:endParaRPr lang="it-IT"/>
          </a:p>
        </p:txBody>
      </p:sp>
    </p:spTree>
    <p:extLst>
      <p:ext uri="{BB962C8B-B14F-4D97-AF65-F5344CB8AC3E}">
        <p14:creationId xmlns:p14="http://schemas.microsoft.com/office/powerpoint/2010/main" val="362670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49909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6480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4553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61887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7651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34688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8175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20698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4724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6881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44268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0181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1784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3324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7945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82388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5/24/2022</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83587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6.jpeg"/><Relationship Id="rId18" Type="http://schemas.openxmlformats.org/officeDocument/2006/relationships/image" Target="../media/image11.png"/><Relationship Id="rId26" Type="http://schemas.openxmlformats.org/officeDocument/2006/relationships/image" Target="../media/image19.jpeg"/><Relationship Id="rId3" Type="http://schemas.openxmlformats.org/officeDocument/2006/relationships/slideLayout" Target="../slideLayouts/slideLayout1.xml"/><Relationship Id="rId21" Type="http://schemas.openxmlformats.org/officeDocument/2006/relationships/image" Target="../media/image14.jpeg"/><Relationship Id="rId7" Type="http://schemas.openxmlformats.org/officeDocument/2006/relationships/image" Target="../media/image3.jpeg"/><Relationship Id="rId12" Type="http://schemas.openxmlformats.org/officeDocument/2006/relationships/slide" Target="slide9.xml"/><Relationship Id="rId17" Type="http://schemas.openxmlformats.org/officeDocument/2006/relationships/image" Target="../media/image10.jpeg"/><Relationship Id="rId25" Type="http://schemas.openxmlformats.org/officeDocument/2006/relationships/image" Target="../media/image18.jpeg"/><Relationship Id="rId2" Type="http://schemas.openxmlformats.org/officeDocument/2006/relationships/audio" Target="../media/media1.m4a"/><Relationship Id="rId16" Type="http://schemas.openxmlformats.org/officeDocument/2006/relationships/image" Target="../media/image9.jpeg"/><Relationship Id="rId20" Type="http://schemas.openxmlformats.org/officeDocument/2006/relationships/image" Target="../media/image13.jpeg"/><Relationship Id="rId29" Type="http://schemas.openxmlformats.org/officeDocument/2006/relationships/image" Target="../media/image22.png"/><Relationship Id="rId1" Type="http://schemas.microsoft.com/office/2007/relationships/media" Target="../media/media1.m4a"/><Relationship Id="rId6" Type="http://schemas.openxmlformats.org/officeDocument/2006/relationships/image" Target="../media/image2.jpeg"/><Relationship Id="rId11" Type="http://schemas.openxmlformats.org/officeDocument/2006/relationships/image" Target="../media/image5.jpeg"/><Relationship Id="rId24" Type="http://schemas.openxmlformats.org/officeDocument/2006/relationships/image" Target="../media/image17.png"/><Relationship Id="rId5" Type="http://schemas.openxmlformats.org/officeDocument/2006/relationships/image" Target="../media/image1.jpeg"/><Relationship Id="rId15" Type="http://schemas.openxmlformats.org/officeDocument/2006/relationships/image" Target="../media/image8.jpeg"/><Relationship Id="rId23" Type="http://schemas.openxmlformats.org/officeDocument/2006/relationships/image" Target="../media/image16.jpeg"/><Relationship Id="rId28" Type="http://schemas.openxmlformats.org/officeDocument/2006/relationships/image" Target="../media/image21.png"/><Relationship Id="rId10" Type="http://schemas.openxmlformats.org/officeDocument/2006/relationships/slide" Target="slide6.xml"/><Relationship Id="rId19"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4.jpeg"/><Relationship Id="rId14" Type="http://schemas.openxmlformats.org/officeDocument/2006/relationships/image" Target="../media/image7.jpeg"/><Relationship Id="rId22" Type="http://schemas.openxmlformats.org/officeDocument/2006/relationships/image" Target="../media/image15.jpeg"/><Relationship Id="rId27"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hyperlink" Target="http://www.isprambiente.gov.it/"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giuliana.giardi@isprambiente.it" TargetMode="External"/><Relationship Id="rId5" Type="http://schemas.openxmlformats.org/officeDocument/2006/relationships/image" Target="../media/image94.png"/><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slideLayout" Target="../slideLayouts/slideLayout2.xm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audio" Target="../media/media2.m4a"/><Relationship Id="rId16" Type="http://schemas.openxmlformats.org/officeDocument/2006/relationships/image" Target="../media/image22.png"/><Relationship Id="rId1" Type="http://schemas.microsoft.com/office/2007/relationships/media" Target="../media/media2.m4a"/><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notesSlide" Target="../notesSlides/notesSlide2.xml"/><Relationship Id="rId9" Type="http://schemas.openxmlformats.org/officeDocument/2006/relationships/image" Target="../media/image27.jpeg"/><Relationship Id="rId14" Type="http://schemas.openxmlformats.org/officeDocument/2006/relationships/image" Target="../media/image32.jpe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9" Type="http://schemas.openxmlformats.org/officeDocument/2006/relationships/image" Target="../media/image21.png"/><Relationship Id="rId3" Type="http://schemas.openxmlformats.org/officeDocument/2006/relationships/slideLayout" Target="../slideLayouts/slideLayout2.xml"/><Relationship Id="rId21" Type="http://schemas.openxmlformats.org/officeDocument/2006/relationships/image" Target="../media/image50.png"/><Relationship Id="rId34" Type="http://schemas.openxmlformats.org/officeDocument/2006/relationships/hyperlink" Target="http://www.reportingdirettivahabitat.it/" TargetMode="External"/><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emf"/><Relationship Id="rId38" Type="http://schemas.openxmlformats.org/officeDocument/2006/relationships/image" Target="../media/image66.jpeg"/><Relationship Id="rId2" Type="http://schemas.openxmlformats.org/officeDocument/2006/relationships/audio" Target="../media/media3.m4a"/><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58.png"/><Relationship Id="rId41" Type="http://schemas.openxmlformats.org/officeDocument/2006/relationships/image" Target="../media/image22.png"/><Relationship Id="rId1" Type="http://schemas.microsoft.com/office/2007/relationships/media" Target="../media/media3.m4a"/><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emf"/><Relationship Id="rId37" Type="http://schemas.openxmlformats.org/officeDocument/2006/relationships/image" Target="../media/image65.emf"/><Relationship Id="rId40" Type="http://schemas.openxmlformats.org/officeDocument/2006/relationships/image" Target="../media/image67.jpe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4.emf"/><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emf"/><Relationship Id="rId4" Type="http://schemas.openxmlformats.org/officeDocument/2006/relationships/notesSlide" Target="../notesSlides/notesSlide3.xml"/><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3.emf"/></Relationships>
</file>

<file path=ppt/slides/_rels/slide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2.xml"/><Relationship Id="rId7" Type="http://schemas.openxmlformats.org/officeDocument/2006/relationships/image" Target="../media/image6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birdcam.it/webcam-agar/#top" TargetMode="External"/><Relationship Id="rId11" Type="http://schemas.openxmlformats.org/officeDocument/2006/relationships/image" Target="../media/image22.png"/><Relationship Id="rId5" Type="http://schemas.openxmlformats.org/officeDocument/2006/relationships/image" Target="../media/image68.jpg"/><Relationship Id="rId10"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image" Target="../media/image71.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slideLayout" Target="../slideLayouts/slideLayout2.xml"/><Relationship Id="rId7" Type="http://schemas.openxmlformats.org/officeDocument/2006/relationships/image" Target="../media/image76.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5.jpg"/><Relationship Id="rId11" Type="http://schemas.openxmlformats.org/officeDocument/2006/relationships/image" Target="../media/image22.png"/><Relationship Id="rId5" Type="http://schemas.openxmlformats.org/officeDocument/2006/relationships/image" Target="../media/image74.jpg"/><Relationship Id="rId10" Type="http://schemas.openxmlformats.org/officeDocument/2006/relationships/image" Target="../media/image21.png"/><Relationship Id="rId4" Type="http://schemas.openxmlformats.org/officeDocument/2006/relationships/notesSlide" Target="../notesSlides/notesSlide6.xml"/><Relationship Id="rId9" Type="http://schemas.openxmlformats.org/officeDocument/2006/relationships/image" Target="../media/image78.JPG"/></Relationships>
</file>

<file path=ppt/slides/_rels/slide7.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81.jpeg"/><Relationship Id="rId12" Type="http://schemas.openxmlformats.org/officeDocument/2006/relationships/image" Target="../media/image86.gi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0.jpg"/><Relationship Id="rId11" Type="http://schemas.openxmlformats.org/officeDocument/2006/relationships/image" Target="../media/image85.pn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notesSlide" Target="../notesSlides/notesSlide7.xml"/><Relationship Id="rId9" Type="http://schemas.openxmlformats.org/officeDocument/2006/relationships/image" Target="../media/image83.jpe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slideLayout" Target="../slideLayouts/slideLayout2.xml"/><Relationship Id="rId7" Type="http://schemas.openxmlformats.org/officeDocument/2006/relationships/image" Target="../media/image89.emf"/><Relationship Id="rId12"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8.jpeg"/><Relationship Id="rId11" Type="http://schemas.openxmlformats.org/officeDocument/2006/relationships/image" Target="../media/image21.png"/><Relationship Id="rId5" Type="http://schemas.openxmlformats.org/officeDocument/2006/relationships/image" Target="../media/image87.jpeg"/><Relationship Id="rId10" Type="http://schemas.openxmlformats.org/officeDocument/2006/relationships/hyperlink" Target="https://lifeasap.eu/index.php/it" TargetMode="External"/><Relationship Id="rId4" Type="http://schemas.openxmlformats.org/officeDocument/2006/relationships/notesSlide" Target="../notesSlides/notesSlide8.xml"/><Relationship Id="rId9" Type="http://schemas.openxmlformats.org/officeDocument/2006/relationships/hyperlink" Target="https://www.minambiente.it/pagina/specie-esotiche-invasiv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slideLayout" Target="../slideLayouts/slideLayout2.xml"/><Relationship Id="rId7" Type="http://schemas.openxmlformats.org/officeDocument/2006/relationships/image" Target="../media/image92.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1.jpeg"/><Relationship Id="rId5"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B1E2CF3-D226-4C60-9CAB-C85069C0EB28}"/>
              </a:ext>
            </a:extLst>
          </p:cNvPr>
          <p:cNvSpPr txBox="1"/>
          <p:nvPr/>
        </p:nvSpPr>
        <p:spPr>
          <a:xfrm>
            <a:off x="358526" y="114290"/>
            <a:ext cx="8609012" cy="1246495"/>
          </a:xfrm>
          <a:prstGeom prst="rect">
            <a:avLst/>
          </a:prstGeom>
          <a:noFill/>
        </p:spPr>
        <p:txBody>
          <a:bodyPr wrap="square">
            <a:spAutoFit/>
          </a:bodyPr>
          <a:lstStyle/>
          <a:p>
            <a:pPr algn="ctr">
              <a:defRPr/>
            </a:pPr>
            <a:r>
              <a:rPr lang="it-IT" sz="2100" b="1" dirty="0">
                <a:solidFill>
                  <a:srgbClr val="C00000"/>
                </a:solidFill>
              </a:rPr>
              <a:t>UNA GIORNATA IN CITTÀ: ALLA SCOPERTA DEL NOSTRO AMBIENTE </a:t>
            </a:r>
          </a:p>
          <a:p>
            <a:pPr algn="ctr">
              <a:defRPr/>
            </a:pPr>
            <a:r>
              <a:rPr lang="it-IT" sz="2700" b="1" dirty="0">
                <a:solidFill>
                  <a:srgbClr val="C00000"/>
                </a:solidFill>
              </a:rPr>
              <a:t>FOCUS SU VERDE URBANO E </a:t>
            </a:r>
          </a:p>
          <a:p>
            <a:pPr algn="ctr">
              <a:defRPr/>
            </a:pPr>
            <a:r>
              <a:rPr lang="it-IT" sz="2700" b="1" dirty="0">
                <a:solidFill>
                  <a:srgbClr val="C00000"/>
                </a:solidFill>
              </a:rPr>
              <a:t>BIODIVERSITÀ ANIMALE </a:t>
            </a:r>
          </a:p>
        </p:txBody>
      </p:sp>
      <p:sp>
        <p:nvSpPr>
          <p:cNvPr id="6" name="Rettangolo 5">
            <a:extLst>
              <a:ext uri="{FF2B5EF4-FFF2-40B4-BE49-F238E27FC236}">
                <a16:creationId xmlns:a16="http://schemas.microsoft.com/office/drawing/2014/main" id="{AE28F783-EAE3-42FF-B2B8-48B98B668AF6}"/>
              </a:ext>
            </a:extLst>
          </p:cNvPr>
          <p:cNvSpPr/>
          <p:nvPr/>
        </p:nvSpPr>
        <p:spPr>
          <a:xfrm>
            <a:off x="774174" y="6028578"/>
            <a:ext cx="7890221" cy="646331"/>
          </a:xfrm>
          <a:prstGeom prst="rect">
            <a:avLst/>
          </a:prstGeom>
        </p:spPr>
        <p:txBody>
          <a:bodyPr wrap="square">
            <a:spAutoFit/>
          </a:bodyPr>
          <a:lstStyle/>
          <a:p>
            <a:pPr algn="ctr"/>
            <a:r>
              <a:rPr lang="it-IT" b="1" dirty="0"/>
              <a:t>Marzia Mirabile</a:t>
            </a:r>
          </a:p>
          <a:p>
            <a:pPr algn="ctr"/>
            <a:r>
              <a:rPr lang="it-IT" dirty="0"/>
              <a:t>ISPRA – Istituto Superiore per la Protezione e Ricerca Ambientale</a:t>
            </a:r>
            <a:endParaRPr lang="it-IT" b="1" dirty="0"/>
          </a:p>
        </p:txBody>
      </p:sp>
      <p:pic>
        <p:nvPicPr>
          <p:cNvPr id="8" name="Immagine 7">
            <a:extLst>
              <a:ext uri="{FF2B5EF4-FFF2-40B4-BE49-F238E27FC236}">
                <a16:creationId xmlns:a16="http://schemas.microsoft.com/office/drawing/2014/main" id="{0012CCD5-3A85-4CD3-AF9A-F1EA1A772F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4695091" y="1575867"/>
            <a:ext cx="3849825" cy="4323061"/>
          </a:xfrm>
          <a:prstGeom prst="rect">
            <a:avLst/>
          </a:prstGeom>
          <a:ln w="12700">
            <a:solidFill>
              <a:srgbClr val="C00000"/>
            </a:solidFill>
          </a:ln>
        </p:spPr>
      </p:pic>
      <p:grpSp>
        <p:nvGrpSpPr>
          <p:cNvPr id="10" name="Gruppo 9">
            <a:extLst>
              <a:ext uri="{FF2B5EF4-FFF2-40B4-BE49-F238E27FC236}">
                <a16:creationId xmlns:a16="http://schemas.microsoft.com/office/drawing/2014/main" id="{09F0DB8D-C6E6-4890-882B-3D1C8C0720E8}"/>
              </a:ext>
            </a:extLst>
          </p:cNvPr>
          <p:cNvGrpSpPr/>
          <p:nvPr/>
        </p:nvGrpSpPr>
        <p:grpSpPr>
          <a:xfrm>
            <a:off x="259387" y="2482518"/>
            <a:ext cx="2804655" cy="2315261"/>
            <a:chOff x="628650" y="1158875"/>
            <a:chExt cx="8069263" cy="5718175"/>
          </a:xfrm>
        </p:grpSpPr>
        <p:pic>
          <p:nvPicPr>
            <p:cNvPr id="11" name="Picture 5">
              <a:extLst>
                <a:ext uri="{FF2B5EF4-FFF2-40B4-BE49-F238E27FC236}">
                  <a16:creationId xmlns:a16="http://schemas.microsoft.com/office/drawing/2014/main" id="{9CDD663C-3D25-4CD4-AED4-7E17F00CF54A}"/>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50900" y="1446213"/>
              <a:ext cx="741045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hlinkClick r:id="" action="ppaction://noaction"/>
              <a:extLst>
                <a:ext uri="{FF2B5EF4-FFF2-40B4-BE49-F238E27FC236}">
                  <a16:creationId xmlns:a16="http://schemas.microsoft.com/office/drawing/2014/main" id="{AE71D1FD-B32B-4F28-8997-520153164215}"/>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3450" y="3767138"/>
              <a:ext cx="7048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9" descr="012.jpg">
              <a:hlinkClick r:id="rId8" action="ppaction://hlinksldjump"/>
              <a:extLst>
                <a:ext uri="{FF2B5EF4-FFF2-40B4-BE49-F238E27FC236}">
                  <a16:creationId xmlns:a16="http://schemas.microsoft.com/office/drawing/2014/main" id="{9A950A93-A79E-45D1-8E48-21760FEBAE39}"/>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8650" y="4721225"/>
              <a:ext cx="574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hlinkClick r:id="rId10" action="ppaction://hlinksldjump"/>
              <a:extLst>
                <a:ext uri="{FF2B5EF4-FFF2-40B4-BE49-F238E27FC236}">
                  <a16:creationId xmlns:a16="http://schemas.microsoft.com/office/drawing/2014/main" id="{F247A197-5D82-4C34-9FD1-4272BBA322A7}"/>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185988" y="5022850"/>
              <a:ext cx="1203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a:hlinkClick r:id="rId12" action="ppaction://hlinksldjump"/>
              <a:extLst>
                <a:ext uri="{FF2B5EF4-FFF2-40B4-BE49-F238E27FC236}">
                  <a16:creationId xmlns:a16="http://schemas.microsoft.com/office/drawing/2014/main" id="{951E4160-E42E-4A7B-93A4-2E7A6B7D0DC4}"/>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98500" y="2439988"/>
              <a:ext cx="1090613"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hlinkClick r:id="" action="ppaction://noaction"/>
              <a:extLst>
                <a:ext uri="{FF2B5EF4-FFF2-40B4-BE49-F238E27FC236}">
                  <a16:creationId xmlns:a16="http://schemas.microsoft.com/office/drawing/2014/main" id="{67741A93-BEE2-431A-8E7A-D5C47668C888}"/>
                </a:ext>
              </a:extLst>
            </p:cNvPr>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586163" y="5683250"/>
              <a:ext cx="106997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a:hlinkClick r:id="" action="ppaction://noaction"/>
              <a:extLst>
                <a:ext uri="{FF2B5EF4-FFF2-40B4-BE49-F238E27FC236}">
                  <a16:creationId xmlns:a16="http://schemas.microsoft.com/office/drawing/2014/main" id="{7AC8782A-094D-4409-B0B9-91537727BB9C}"/>
                </a:ext>
              </a:extLst>
            </p:cNvPr>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102475" y="2347913"/>
              <a:ext cx="1595438"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a:extLst>
                <a:ext uri="{FF2B5EF4-FFF2-40B4-BE49-F238E27FC236}">
                  <a16:creationId xmlns:a16="http://schemas.microsoft.com/office/drawing/2014/main" id="{01680D4A-BE06-40A2-80E2-D1C0FCBBE122}"/>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rot="19588318">
              <a:off x="4864100" y="5588000"/>
              <a:ext cx="111442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a:hlinkClick r:id="" action="ppaction://noaction"/>
              <a:extLst>
                <a:ext uri="{FF2B5EF4-FFF2-40B4-BE49-F238E27FC236}">
                  <a16:creationId xmlns:a16="http://schemas.microsoft.com/office/drawing/2014/main" id="{E69B5BAC-3342-495F-A0FC-2C078647CABB}"/>
                </a:ext>
              </a:extLst>
            </p:cNvPr>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514725" y="4224338"/>
              <a:ext cx="1163638"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16BEB34D-3FCA-4771-A656-6D03382CA017}"/>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rot="1271628">
              <a:off x="5741988" y="5160963"/>
              <a:ext cx="1330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1">
              <a:extLst>
                <a:ext uri="{FF2B5EF4-FFF2-40B4-BE49-F238E27FC236}">
                  <a16:creationId xmlns:a16="http://schemas.microsoft.com/office/drawing/2014/main" id="{194636FB-6F26-4E64-9B0B-195ECF8A1BC2}"/>
                </a:ext>
              </a:extLst>
            </p:cNvPr>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795463" y="1158875"/>
              <a:ext cx="1933575" cy="1444625"/>
            </a:xfrm>
            <a:prstGeom prst="rect">
              <a:avLst/>
            </a:prstGeom>
            <a:blipFill dpi="0" rotWithShape="1">
              <a:blip r:embed="rId20"/>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E99B573F-B2AF-49E8-9761-F424D4988A6C}"/>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4064000" y="1282700"/>
              <a:ext cx="1436688"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http://www.icorsamaggiore.gov.it/sites/default/files/images/orsamaggiore/scuola01.jpg">
              <a:extLst>
                <a:ext uri="{FF2B5EF4-FFF2-40B4-BE49-F238E27FC236}">
                  <a16:creationId xmlns:a16="http://schemas.microsoft.com/office/drawing/2014/main" id="{0D44E237-B762-471B-BD57-8C5B4F034303}"/>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5992813" y="1282700"/>
              <a:ext cx="11461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C:\Users\lepore\AppData\Local\Microsoft\Windows\Temporary Internet Files\Content.Outlook\ZOXM1TBT\IMG_3625.jpg">
              <a:extLst>
                <a:ext uri="{FF2B5EF4-FFF2-40B4-BE49-F238E27FC236}">
                  <a16:creationId xmlns:a16="http://schemas.microsoft.com/office/drawing/2014/main" id="{0D58625B-A0DD-472A-A7D1-AA1C88BC2F4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5737225" y="2459038"/>
              <a:ext cx="94456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magine 21">
              <a:extLst>
                <a:ext uri="{FF2B5EF4-FFF2-40B4-BE49-F238E27FC236}">
                  <a16:creationId xmlns:a16="http://schemas.microsoft.com/office/drawing/2014/main" id="{E49F26E6-4040-4150-A69F-555C3522AA78}"/>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4741863" y="3414713"/>
              <a:ext cx="1228725" cy="113506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9">
              <a:extLst>
                <a:ext uri="{FF2B5EF4-FFF2-40B4-BE49-F238E27FC236}">
                  <a16:creationId xmlns:a16="http://schemas.microsoft.com/office/drawing/2014/main" id="{0E96D1B9-2D0F-4958-8852-CBAC89A0CFE1}"/>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016375" y="2451100"/>
              <a:ext cx="13985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a:extLst>
                <a:ext uri="{FF2B5EF4-FFF2-40B4-BE49-F238E27FC236}">
                  <a16:creationId xmlns:a16="http://schemas.microsoft.com/office/drawing/2014/main" id="{4092080C-CC01-4FA0-BB76-C5EFAC0B9C91}"/>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903413" y="2774157"/>
              <a:ext cx="16827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http://uningegnereperamico.altervista.org/wp-content/uploads/2015/03/7.png">
              <a:extLst>
                <a:ext uri="{FF2B5EF4-FFF2-40B4-BE49-F238E27FC236}">
                  <a16:creationId xmlns:a16="http://schemas.microsoft.com/office/drawing/2014/main" id="{9957055A-D1A2-46F0-88F8-5588DD05D18C}"/>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519988" y="1330325"/>
              <a:ext cx="10763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Immagine 6" descr="logoISPRA_SNPA.png">
            <a:extLst>
              <a:ext uri="{FF2B5EF4-FFF2-40B4-BE49-F238E27FC236}">
                <a16:creationId xmlns:a16="http://schemas.microsoft.com/office/drawing/2014/main" id="{C89D8910-1135-41D7-AA39-8E71202F573A}"/>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79177" y="760331"/>
            <a:ext cx="1609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ttore 1 8">
            <a:extLst>
              <a:ext uri="{FF2B5EF4-FFF2-40B4-BE49-F238E27FC236}">
                <a16:creationId xmlns:a16="http://schemas.microsoft.com/office/drawing/2014/main" id="{45537BAF-7E49-4CAA-A3D3-84388676D1AC}"/>
              </a:ext>
            </a:extLst>
          </p:cNvPr>
          <p:cNvCxnSpPr/>
          <p:nvPr/>
        </p:nvCxnSpPr>
        <p:spPr>
          <a:xfrm>
            <a:off x="232362" y="1377214"/>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cxnSp>
        <p:nvCxnSpPr>
          <p:cNvPr id="3" name="Connettore diritto 2">
            <a:extLst>
              <a:ext uri="{FF2B5EF4-FFF2-40B4-BE49-F238E27FC236}">
                <a16:creationId xmlns:a16="http://schemas.microsoft.com/office/drawing/2014/main" id="{C977ACBE-D1A6-49D8-9DBB-BE25B7AED010}"/>
              </a:ext>
            </a:extLst>
          </p:cNvPr>
          <p:cNvCxnSpPr>
            <a:cxnSpLocks/>
          </p:cNvCxnSpPr>
          <p:nvPr/>
        </p:nvCxnSpPr>
        <p:spPr>
          <a:xfrm flipV="1">
            <a:off x="3019552" y="1794468"/>
            <a:ext cx="1438921" cy="68805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31" name="Connettore diritto 30">
            <a:extLst>
              <a:ext uri="{FF2B5EF4-FFF2-40B4-BE49-F238E27FC236}">
                <a16:creationId xmlns:a16="http://schemas.microsoft.com/office/drawing/2014/main" id="{C4904E98-A226-4088-B2B2-F3A73E9E6695}"/>
              </a:ext>
            </a:extLst>
          </p:cNvPr>
          <p:cNvCxnSpPr>
            <a:cxnSpLocks/>
          </p:cNvCxnSpPr>
          <p:nvPr/>
        </p:nvCxnSpPr>
        <p:spPr>
          <a:xfrm>
            <a:off x="2965275" y="4797779"/>
            <a:ext cx="1493198" cy="864531"/>
          </a:xfrm>
          <a:prstGeom prst="line">
            <a:avLst/>
          </a:prstGeom>
          <a:ln/>
        </p:spPr>
        <p:style>
          <a:lnRef idx="3">
            <a:schemeClr val="accent1"/>
          </a:lnRef>
          <a:fillRef idx="0">
            <a:schemeClr val="accent1"/>
          </a:fillRef>
          <a:effectRef idx="2">
            <a:schemeClr val="accent1"/>
          </a:effectRef>
          <a:fontRef idx="minor">
            <a:schemeClr val="tx1"/>
          </a:fontRef>
        </p:style>
      </p:cxnSp>
      <p:pic>
        <p:nvPicPr>
          <p:cNvPr id="32" name="Audio 31">
            <a:hlinkClick r:id="" action="ppaction://media"/>
            <a:extLst>
              <a:ext uri="{FF2B5EF4-FFF2-40B4-BE49-F238E27FC236}">
                <a16:creationId xmlns:a16="http://schemas.microsoft.com/office/drawing/2014/main" id="{6066FDAC-FCE9-49F8-B5FB-2D0B48602F2F}"/>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2986284"/>
      </p:ext>
    </p:extLst>
  </p:cSld>
  <p:clrMapOvr>
    <a:masterClrMapping/>
  </p:clrMapOvr>
  <mc:AlternateContent xmlns:mc="http://schemas.openxmlformats.org/markup-compatibility/2006" xmlns:p14="http://schemas.microsoft.com/office/powerpoint/2010/main">
    <mc:Choice Requires="p14">
      <p:transition spd="slow" p14:dur="2000" advTm="59030"/>
    </mc:Choice>
    <mc:Fallback xmlns="">
      <p:transition spd="slow" advTm="59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1 5">
            <a:extLst>
              <a:ext uri="{FF2B5EF4-FFF2-40B4-BE49-F238E27FC236}">
                <a16:creationId xmlns:a16="http://schemas.microsoft.com/office/drawing/2014/main" id="{CA6801EE-24D2-4F59-8A99-4990935A9DF7}"/>
              </a:ext>
            </a:extLst>
          </p:cNvPr>
          <p:cNvCxnSpPr>
            <a:cxnSpLocks/>
          </p:cNvCxnSpPr>
          <p:nvPr/>
        </p:nvCxnSpPr>
        <p:spPr>
          <a:xfrm>
            <a:off x="530942" y="6684595"/>
            <a:ext cx="8163879" cy="0"/>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sp>
        <p:nvSpPr>
          <p:cNvPr id="12" name="Rettangolo 5">
            <a:extLst>
              <a:ext uri="{FF2B5EF4-FFF2-40B4-BE49-F238E27FC236}">
                <a16:creationId xmlns:a16="http://schemas.microsoft.com/office/drawing/2014/main" id="{88632119-4D97-4777-AE0D-2E5836DA12E7}"/>
              </a:ext>
            </a:extLst>
          </p:cNvPr>
          <p:cNvSpPr/>
          <p:nvPr/>
        </p:nvSpPr>
        <p:spPr>
          <a:xfrm>
            <a:off x="1545204" y="100656"/>
            <a:ext cx="7309871" cy="523220"/>
          </a:xfrm>
          <a:prstGeom prst="rect">
            <a:avLst/>
          </a:prstGeom>
        </p:spPr>
        <p:txBody>
          <a:bodyPr wrap="square">
            <a:spAutoFit/>
          </a:bodyPr>
          <a:lstStyle/>
          <a:p>
            <a:pPr algn="ctr">
              <a:defRPr/>
            </a:pPr>
            <a:r>
              <a:rPr lang="it-IT" sz="1400" b="1" dirty="0">
                <a:ln w="24500" cmpd="dbl">
                  <a:solidFill>
                    <a:schemeClr val="accent2">
                      <a:shade val="85000"/>
                      <a:satMod val="155000"/>
                    </a:schemeClr>
                  </a:solidFill>
                  <a:prstDash val="solid"/>
                  <a:miter lim="800000"/>
                </a:ln>
                <a:solidFill>
                  <a:srgbClr val="FFC000"/>
                </a:solidFill>
                <a:effectLst>
                  <a:outerShdw blurRad="38100" dist="38100" dir="7020000" algn="tl">
                    <a:srgbClr val="000000">
                      <a:alpha val="35000"/>
                    </a:srgbClr>
                  </a:outerShdw>
                </a:effectLst>
                <a:latin typeface="Goudy Stout" panose="0202090407030B020401" pitchFamily="18" charset="0"/>
              </a:rPr>
              <a:t>UNA GIORNATA IN CITTÀ: ALLA SCOPERTA </a:t>
            </a:r>
          </a:p>
          <a:p>
            <a:pPr algn="ctr">
              <a:defRPr/>
            </a:pPr>
            <a:r>
              <a:rPr lang="it-IT" sz="1400" b="1" dirty="0">
                <a:ln w="24500" cmpd="dbl">
                  <a:solidFill>
                    <a:schemeClr val="accent2">
                      <a:shade val="85000"/>
                      <a:satMod val="155000"/>
                    </a:schemeClr>
                  </a:solidFill>
                  <a:prstDash val="solid"/>
                  <a:miter lim="800000"/>
                </a:ln>
                <a:solidFill>
                  <a:srgbClr val="FFC000"/>
                </a:solidFill>
                <a:effectLst>
                  <a:outerShdw blurRad="38100" dist="38100" dir="7020000" algn="tl">
                    <a:srgbClr val="000000">
                      <a:alpha val="35000"/>
                    </a:srgbClr>
                  </a:outerShdw>
                </a:effectLst>
                <a:latin typeface="Goudy Stout" panose="0202090407030B020401" pitchFamily="18" charset="0"/>
              </a:rPr>
              <a:t>DEL NOSTRO AMBIENTE</a:t>
            </a:r>
          </a:p>
        </p:txBody>
      </p:sp>
      <p:pic>
        <p:nvPicPr>
          <p:cNvPr id="19462" name="Picture 2">
            <a:extLst>
              <a:ext uri="{FF2B5EF4-FFF2-40B4-BE49-F238E27FC236}">
                <a16:creationId xmlns:a16="http://schemas.microsoft.com/office/drawing/2014/main" id="{7F88B3FA-0F1E-41AE-87E7-3A582696B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474" y="1398959"/>
            <a:ext cx="1973378" cy="122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2626D5F-5589-4DCF-8BAB-864A2B0397EF}"/>
              </a:ext>
            </a:extLst>
          </p:cNvPr>
          <p:cNvSpPr txBox="1"/>
          <p:nvPr/>
        </p:nvSpPr>
        <p:spPr>
          <a:xfrm>
            <a:off x="818147" y="2586511"/>
            <a:ext cx="8036928" cy="3924151"/>
          </a:xfrm>
          <a:prstGeom prst="rect">
            <a:avLst/>
          </a:prstGeom>
          <a:noFill/>
        </p:spPr>
        <p:txBody>
          <a:bodyPr wrap="square">
            <a:spAutoFit/>
          </a:bodyPr>
          <a:lstStyle/>
          <a:p>
            <a:pPr algn="ctr">
              <a:defRPr/>
            </a:pPr>
            <a:r>
              <a:rPr lang="it-IT" b="1" dirty="0"/>
              <a:t>Servizio per le valutazioni ambientali, integrate e strategiche, e per le relazioni tra ambiente e salute </a:t>
            </a:r>
          </a:p>
          <a:p>
            <a:pPr algn="ctr">
              <a:defRPr/>
            </a:pPr>
            <a:r>
              <a:rPr lang="it-IT" b="1" dirty="0"/>
              <a:t>Sezione per le valutazioni ambientali nelle aree urbane</a:t>
            </a:r>
          </a:p>
          <a:p>
            <a:pPr>
              <a:defRPr/>
            </a:pPr>
            <a:endParaRPr lang="it-IT" b="1" dirty="0"/>
          </a:p>
          <a:p>
            <a:pPr>
              <a:defRPr/>
            </a:pPr>
            <a:r>
              <a:rPr lang="it-IT" sz="2000" b="1" dirty="0"/>
              <a:t>Iniziativa elaborata da: Massimiliano Bultrini, Marco Faticanti, Giuliana Giardi, Arianna Lepore</a:t>
            </a:r>
          </a:p>
          <a:p>
            <a:pPr>
              <a:defRPr/>
            </a:pPr>
            <a:endParaRPr lang="it-IT" sz="2000" b="1" dirty="0"/>
          </a:p>
          <a:p>
            <a:r>
              <a:rPr lang="it-IT" sz="2000" b="1" dirty="0"/>
              <a:t>Focus tematico su verde urbano e biodiversità animale realizzato da Marzia Mirabile </a:t>
            </a:r>
          </a:p>
          <a:p>
            <a:r>
              <a:rPr lang="it-IT" sz="1600" b="1" dirty="0"/>
              <a:t>(Area per i pareri tecnici e per le strategie di conservazione e gestione del patrimonio faunistico nazionale e per la mitigazione di danni ed impatti)</a:t>
            </a:r>
          </a:p>
          <a:p>
            <a:pPr>
              <a:defRPr/>
            </a:pPr>
            <a:endParaRPr lang="it-IT" sz="1350" dirty="0">
              <a:latin typeface="Arial" charset="0"/>
              <a:cs typeface="Arial" charset="0"/>
            </a:endParaRPr>
          </a:p>
          <a:p>
            <a:pPr>
              <a:defRPr/>
            </a:pPr>
            <a:endParaRPr lang="it-IT" sz="1350" dirty="0">
              <a:latin typeface="Arial" charset="0"/>
              <a:cs typeface="Arial" charset="0"/>
            </a:endParaRPr>
          </a:p>
          <a:p>
            <a:pPr>
              <a:defRPr/>
            </a:pPr>
            <a:r>
              <a:rPr lang="it-IT" dirty="0">
                <a:latin typeface="Arial" charset="0"/>
                <a:cs typeface="Arial" charset="0"/>
              </a:rPr>
              <a:t>e-mail per invio elaborati: </a:t>
            </a:r>
            <a:r>
              <a:rPr lang="it-IT" dirty="0">
                <a:latin typeface="Arial" charset="0"/>
                <a:cs typeface="Arial" charset="0"/>
                <a:hlinkClick r:id="rId6"/>
              </a:rPr>
              <a:t>giuliana.giardi@isprambiente.it</a:t>
            </a:r>
            <a:endParaRPr lang="it-IT" dirty="0">
              <a:latin typeface="Arial" charset="0"/>
              <a:cs typeface="Arial" charset="0"/>
            </a:endParaRPr>
          </a:p>
        </p:txBody>
      </p:sp>
      <p:sp>
        <p:nvSpPr>
          <p:cNvPr id="11" name="TextBox 10">
            <a:extLst>
              <a:ext uri="{FF2B5EF4-FFF2-40B4-BE49-F238E27FC236}">
                <a16:creationId xmlns:a16="http://schemas.microsoft.com/office/drawing/2014/main" id="{2BFE2E94-DAF5-4411-8101-5FC93035E587}"/>
              </a:ext>
            </a:extLst>
          </p:cNvPr>
          <p:cNvSpPr txBox="1"/>
          <p:nvPr/>
        </p:nvSpPr>
        <p:spPr>
          <a:xfrm>
            <a:off x="2615934" y="753900"/>
            <a:ext cx="4031158" cy="400110"/>
          </a:xfrm>
          <a:prstGeom prst="rect">
            <a:avLst/>
          </a:prstGeom>
          <a:noFill/>
        </p:spPr>
        <p:txBody>
          <a:bodyPr>
            <a:spAutoFit/>
          </a:bodyPr>
          <a:lstStyle/>
          <a:p>
            <a:pPr algn="ctr">
              <a:defRPr/>
            </a:pPr>
            <a:r>
              <a:rPr lang="it-IT" sz="2000" b="1" dirty="0">
                <a:ln w="24500" cmpd="dbl">
                  <a:solidFill>
                    <a:schemeClr val="accent2">
                      <a:shade val="85000"/>
                      <a:satMod val="155000"/>
                    </a:schemeClr>
                  </a:solidFill>
                  <a:prstDash val="solid"/>
                  <a:miter lim="800000"/>
                </a:ln>
                <a:solidFill>
                  <a:srgbClr val="FFC000"/>
                </a:solidFill>
                <a:effectLst>
                  <a:outerShdw blurRad="38100" dist="38100" dir="7020000" algn="tl">
                    <a:srgbClr val="000000">
                      <a:alpha val="35000"/>
                    </a:srgbClr>
                  </a:outerShdw>
                </a:effectLst>
                <a:latin typeface="Goudy Stout" panose="0202090407030B020401" pitchFamily="18" charset="0"/>
              </a:rPr>
              <a:t>ISPRA  </a:t>
            </a:r>
          </a:p>
        </p:txBody>
      </p:sp>
      <p:sp>
        <p:nvSpPr>
          <p:cNvPr id="19465" name="Rettangolo 12">
            <a:extLst>
              <a:ext uri="{FF2B5EF4-FFF2-40B4-BE49-F238E27FC236}">
                <a16:creationId xmlns:a16="http://schemas.microsoft.com/office/drawing/2014/main" id="{8515FD0F-E144-474B-95FB-EAEB4BCEC81F}"/>
              </a:ext>
            </a:extLst>
          </p:cNvPr>
          <p:cNvSpPr>
            <a:spLocks noChangeArrowheads="1"/>
          </p:cNvSpPr>
          <p:nvPr/>
        </p:nvSpPr>
        <p:spPr bwMode="auto">
          <a:xfrm>
            <a:off x="3588567" y="1083525"/>
            <a:ext cx="208589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350" dirty="0">
                <a:hlinkClick r:id="rId7"/>
              </a:rPr>
              <a:t>www.isprambiente.gov.it/</a:t>
            </a:r>
            <a:endParaRPr lang="it-IT" altLang="it-IT" sz="1350" dirty="0"/>
          </a:p>
        </p:txBody>
      </p:sp>
      <p:pic>
        <p:nvPicPr>
          <p:cNvPr id="13" name="Immagine 6" descr="logoISPRA_SNPA.png">
            <a:extLst>
              <a:ext uri="{FF2B5EF4-FFF2-40B4-BE49-F238E27FC236}">
                <a16:creationId xmlns:a16="http://schemas.microsoft.com/office/drawing/2014/main" id="{13E453F2-8130-4E71-B94C-6D553CC5603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0" y="78540"/>
            <a:ext cx="1609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ttore 1 8">
            <a:extLst>
              <a:ext uri="{FF2B5EF4-FFF2-40B4-BE49-F238E27FC236}">
                <a16:creationId xmlns:a16="http://schemas.microsoft.com/office/drawing/2014/main" id="{177FD4CC-00B8-4626-A3FB-63AC57D79BF2}"/>
              </a:ext>
            </a:extLst>
          </p:cNvPr>
          <p:cNvCxnSpPr/>
          <p:nvPr/>
        </p:nvCxnSpPr>
        <p:spPr>
          <a:xfrm>
            <a:off x="246063" y="654469"/>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16870D27-060E-419D-9966-272C1FB051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spd="slow" advTm="51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0E62E0-90E0-45EF-8021-1DEF007A45A1}"/>
              </a:ext>
            </a:extLst>
          </p:cNvPr>
          <p:cNvSpPr>
            <a:spLocks noGrp="1"/>
          </p:cNvSpPr>
          <p:nvPr>
            <p:ph type="title"/>
          </p:nvPr>
        </p:nvSpPr>
        <p:spPr>
          <a:xfrm>
            <a:off x="378839" y="67383"/>
            <a:ext cx="8935103" cy="482412"/>
          </a:xfrm>
        </p:spPr>
        <p:txBody>
          <a:bodyPr>
            <a:normAutofit fontScale="90000"/>
          </a:bodyPr>
          <a:lstStyle/>
          <a:p>
            <a:pPr algn="ctr"/>
            <a:r>
              <a:rPr lang="it-IT" altLang="it-IT" b="1" dirty="0">
                <a:solidFill>
                  <a:srgbClr val="C00000"/>
                </a:solidFill>
              </a:rPr>
              <a:t>VERDE URBANO E BIODIVERSITÀ ANIMALE </a:t>
            </a:r>
            <a:endParaRPr lang="it-IT" dirty="0"/>
          </a:p>
        </p:txBody>
      </p:sp>
      <p:sp>
        <p:nvSpPr>
          <p:cNvPr id="3" name="Segnaposto contenuto 2">
            <a:extLst>
              <a:ext uri="{FF2B5EF4-FFF2-40B4-BE49-F238E27FC236}">
                <a16:creationId xmlns:a16="http://schemas.microsoft.com/office/drawing/2014/main" id="{4973C512-271B-4007-96EF-02DA7ADD5E03}"/>
              </a:ext>
            </a:extLst>
          </p:cNvPr>
          <p:cNvSpPr>
            <a:spLocks noGrp="1"/>
          </p:cNvSpPr>
          <p:nvPr>
            <p:ph idx="1"/>
          </p:nvPr>
        </p:nvSpPr>
        <p:spPr>
          <a:xfrm>
            <a:off x="1341964" y="684546"/>
            <a:ext cx="7650033" cy="1024909"/>
          </a:xfrm>
        </p:spPr>
        <p:txBody>
          <a:bodyPr>
            <a:noAutofit/>
          </a:bodyPr>
          <a:lstStyle/>
          <a:p>
            <a:r>
              <a:rPr lang="it-IT" sz="2000" b="1" dirty="0">
                <a:solidFill>
                  <a:schemeClr val="tx1"/>
                </a:solidFill>
              </a:rPr>
              <a:t>Gli spazi verdi urbani e periurbani possono ospitare comunità animali e vegetali ricche e complesse, meritevoli di tutela</a:t>
            </a:r>
          </a:p>
        </p:txBody>
      </p:sp>
      <p:pic>
        <p:nvPicPr>
          <p:cNvPr id="31" name="Immagine 30">
            <a:extLst>
              <a:ext uri="{FF2B5EF4-FFF2-40B4-BE49-F238E27FC236}">
                <a16:creationId xmlns:a16="http://schemas.microsoft.com/office/drawing/2014/main" id="{9A183848-7701-4113-A574-B50DDAAF7D7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51689" y="1734608"/>
            <a:ext cx="1746083" cy="1796825"/>
          </a:xfrm>
          <a:prstGeom prst="rect">
            <a:avLst/>
          </a:prstGeom>
        </p:spPr>
      </p:pic>
      <p:pic>
        <p:nvPicPr>
          <p:cNvPr id="33" name="Immagine 32">
            <a:extLst>
              <a:ext uri="{FF2B5EF4-FFF2-40B4-BE49-F238E27FC236}">
                <a16:creationId xmlns:a16="http://schemas.microsoft.com/office/drawing/2014/main" id="{A5BAA652-DF5D-43ED-820C-8F2A708A170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178485" y="5199919"/>
            <a:ext cx="1466123" cy="1355914"/>
          </a:xfrm>
          <a:prstGeom prst="rect">
            <a:avLst/>
          </a:prstGeom>
        </p:spPr>
      </p:pic>
      <p:pic>
        <p:nvPicPr>
          <p:cNvPr id="34" name="Immagine 33" descr="IMG_0087.JPG">
            <a:extLst>
              <a:ext uri="{FF2B5EF4-FFF2-40B4-BE49-F238E27FC236}">
                <a16:creationId xmlns:a16="http://schemas.microsoft.com/office/drawing/2014/main" id="{990B1FFA-3979-4E2B-A3DC-DE3A443C63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7497" y="4936827"/>
            <a:ext cx="2429333" cy="161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magine 34" descr="sfondo_buone pratiche.jpg">
            <a:extLst>
              <a:ext uri="{FF2B5EF4-FFF2-40B4-BE49-F238E27FC236}">
                <a16:creationId xmlns:a16="http://schemas.microsoft.com/office/drawing/2014/main" id="{81C5A95F-F7FA-4E49-9AB5-0798701A2E6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569" y="1734608"/>
            <a:ext cx="1898837" cy="224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ghiandaia b">
            <a:extLst>
              <a:ext uri="{FF2B5EF4-FFF2-40B4-BE49-F238E27FC236}">
                <a16:creationId xmlns:a16="http://schemas.microsoft.com/office/drawing/2014/main" id="{E7F5CEDF-4F1E-41EC-90FD-4216195911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0260" y="3348790"/>
            <a:ext cx="1844567" cy="137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descr="Passera mattugia su panchina2 b">
            <a:extLst>
              <a:ext uri="{FF2B5EF4-FFF2-40B4-BE49-F238E27FC236}">
                <a16:creationId xmlns:a16="http://schemas.microsoft.com/office/drawing/2014/main" id="{2EB2CF7D-5D5F-46FA-BF51-ADE0A32238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2395" y="4818540"/>
            <a:ext cx="1535901" cy="173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 descr="cardellino19mangia margherite3">
            <a:extLst>
              <a:ext uri="{FF2B5EF4-FFF2-40B4-BE49-F238E27FC236}">
                <a16:creationId xmlns:a16="http://schemas.microsoft.com/office/drawing/2014/main" id="{DFE06BDE-9393-4730-931E-74DC670593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34723" y="1734608"/>
            <a:ext cx="2037277" cy="151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3A15B3D9-1035-4891-B8CA-E969CC409206}"/>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18808" y="4308375"/>
            <a:ext cx="1844567" cy="2247458"/>
          </a:xfrm>
          <a:prstGeom prst="rect">
            <a:avLst/>
          </a:prstGeom>
        </p:spPr>
      </p:pic>
      <p:pic>
        <p:nvPicPr>
          <p:cNvPr id="14" name="Immagine 13">
            <a:extLst>
              <a:ext uri="{FF2B5EF4-FFF2-40B4-BE49-F238E27FC236}">
                <a16:creationId xmlns:a16="http://schemas.microsoft.com/office/drawing/2014/main" id="{1207C116-0465-47D6-B623-95F5A6C9752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984647" y="1734608"/>
            <a:ext cx="1464279" cy="2031174"/>
          </a:xfrm>
          <a:prstGeom prst="rect">
            <a:avLst/>
          </a:prstGeom>
        </p:spPr>
      </p:pic>
      <p:pic>
        <p:nvPicPr>
          <p:cNvPr id="8" name="Immagine 7">
            <a:extLst>
              <a:ext uri="{FF2B5EF4-FFF2-40B4-BE49-F238E27FC236}">
                <a16:creationId xmlns:a16="http://schemas.microsoft.com/office/drawing/2014/main" id="{8906797B-73CF-4F5C-AD5F-44B436BDC0E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602"/>
          <a:stretch/>
        </p:blipFill>
        <p:spPr>
          <a:xfrm>
            <a:off x="4793618" y="3907487"/>
            <a:ext cx="2325033" cy="879214"/>
          </a:xfrm>
          <a:prstGeom prst="rect">
            <a:avLst/>
          </a:prstGeom>
        </p:spPr>
      </p:pic>
      <p:sp>
        <p:nvSpPr>
          <p:cNvPr id="18" name="CasellaDiTesto 17">
            <a:extLst>
              <a:ext uri="{FF2B5EF4-FFF2-40B4-BE49-F238E27FC236}">
                <a16:creationId xmlns:a16="http://schemas.microsoft.com/office/drawing/2014/main" id="{6E35F648-BAB0-4AFD-8EDE-75334C02CA77}"/>
              </a:ext>
            </a:extLst>
          </p:cNvPr>
          <p:cNvSpPr txBox="1"/>
          <p:nvPr/>
        </p:nvSpPr>
        <p:spPr>
          <a:xfrm>
            <a:off x="6968020" y="6641268"/>
            <a:ext cx="1887055" cy="246221"/>
          </a:xfrm>
          <a:prstGeom prst="rect">
            <a:avLst/>
          </a:prstGeom>
          <a:noFill/>
        </p:spPr>
        <p:txBody>
          <a:bodyPr wrap="none" rtlCol="0">
            <a:spAutoFit/>
          </a:bodyPr>
          <a:lstStyle/>
          <a:p>
            <a:r>
              <a:rPr lang="it-IT" sz="1000" dirty="0"/>
              <a:t>Foto: M. Mirabile, A. Sorace</a:t>
            </a:r>
          </a:p>
        </p:txBody>
      </p:sp>
      <p:cxnSp>
        <p:nvCxnSpPr>
          <p:cNvPr id="16" name="Connettore 1 8">
            <a:extLst>
              <a:ext uri="{FF2B5EF4-FFF2-40B4-BE49-F238E27FC236}">
                <a16:creationId xmlns:a16="http://schemas.microsoft.com/office/drawing/2014/main" id="{E8BE0C8B-E0F4-4B9A-80A3-3F031F9913DB}"/>
              </a:ext>
            </a:extLst>
          </p:cNvPr>
          <p:cNvCxnSpPr/>
          <p:nvPr/>
        </p:nvCxnSpPr>
        <p:spPr>
          <a:xfrm>
            <a:off x="246063" y="654469"/>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cxnSp>
        <p:nvCxnSpPr>
          <p:cNvPr id="17" name="Connettore 1 10">
            <a:extLst>
              <a:ext uri="{FF2B5EF4-FFF2-40B4-BE49-F238E27FC236}">
                <a16:creationId xmlns:a16="http://schemas.microsoft.com/office/drawing/2014/main" id="{37BE7BF2-E490-4F2B-86C9-1FFA5AAD02EF}"/>
              </a:ext>
            </a:extLst>
          </p:cNvPr>
          <p:cNvCxnSpPr>
            <a:cxnSpLocks/>
          </p:cNvCxnSpPr>
          <p:nvPr/>
        </p:nvCxnSpPr>
        <p:spPr>
          <a:xfrm>
            <a:off x="158823" y="6641268"/>
            <a:ext cx="8696252" cy="24748"/>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pic>
        <p:nvPicPr>
          <p:cNvPr id="6" name="Immagine 5">
            <a:extLst>
              <a:ext uri="{FF2B5EF4-FFF2-40B4-BE49-F238E27FC236}">
                <a16:creationId xmlns:a16="http://schemas.microsoft.com/office/drawing/2014/main" id="{8D7A87C0-C0AF-4891-9D06-D2AB3E18C93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05621" y="3621239"/>
            <a:ext cx="1331519" cy="1493102"/>
          </a:xfrm>
          <a:prstGeom prst="rect">
            <a:avLst/>
          </a:prstGeom>
        </p:spPr>
      </p:pic>
      <p:pic>
        <p:nvPicPr>
          <p:cNvPr id="7" name="Audio 6">
            <a:hlinkClick r:id="" action="ppaction://media"/>
            <a:extLst>
              <a:ext uri="{FF2B5EF4-FFF2-40B4-BE49-F238E27FC236}">
                <a16:creationId xmlns:a16="http://schemas.microsoft.com/office/drawing/2014/main" id="{21A19A48-68A6-444C-8763-61E88251099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0796544"/>
      </p:ext>
    </p:extLst>
  </p:cSld>
  <p:clrMapOvr>
    <a:masterClrMapping/>
  </p:clrMapOvr>
  <mc:AlternateContent xmlns:mc="http://schemas.openxmlformats.org/markup-compatibility/2006" xmlns:p14="http://schemas.microsoft.com/office/powerpoint/2010/main">
    <mc:Choice Requires="p14">
      <p:transition spd="slow" p14:dur="2000" advTm="78102"/>
    </mc:Choice>
    <mc:Fallback xmlns="">
      <p:transition spd="slow" advTm="7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E02ECA0-7327-4C4D-B729-4456D1D27E54}"/>
              </a:ext>
            </a:extLst>
          </p:cNvPr>
          <p:cNvSpPr/>
          <p:nvPr/>
        </p:nvSpPr>
        <p:spPr>
          <a:xfrm>
            <a:off x="5082168" y="1385158"/>
            <a:ext cx="4413423" cy="1015663"/>
          </a:xfrm>
          <a:prstGeom prst="rect">
            <a:avLst/>
          </a:prstGeom>
        </p:spPr>
        <p:txBody>
          <a:bodyPr wrap="square">
            <a:spAutoFit/>
          </a:bodyPr>
          <a:lstStyle/>
          <a:p>
            <a:pPr algn="ctr"/>
            <a:r>
              <a:rPr lang="it-IT" sz="2000" b="1" dirty="0"/>
              <a:t>passivamente </a:t>
            </a:r>
          </a:p>
          <a:p>
            <a:pPr algn="ctr"/>
            <a:r>
              <a:rPr lang="it-IT" sz="2000" b="1" dirty="0"/>
              <a:t>quando l’habitat naturale </a:t>
            </a:r>
          </a:p>
          <a:p>
            <a:pPr algn="ctr"/>
            <a:r>
              <a:rPr lang="it-IT" sz="2000" b="1" dirty="0"/>
              <a:t>è stato circondato dalla città</a:t>
            </a:r>
          </a:p>
        </p:txBody>
      </p:sp>
      <p:sp>
        <p:nvSpPr>
          <p:cNvPr id="27" name="Rettangolo 26">
            <a:extLst>
              <a:ext uri="{FF2B5EF4-FFF2-40B4-BE49-F238E27FC236}">
                <a16:creationId xmlns:a16="http://schemas.microsoft.com/office/drawing/2014/main" id="{DE3814B3-EB68-4084-A6F5-DCCA54899938}"/>
              </a:ext>
            </a:extLst>
          </p:cNvPr>
          <p:cNvSpPr/>
          <p:nvPr/>
        </p:nvSpPr>
        <p:spPr>
          <a:xfrm>
            <a:off x="1438435" y="684160"/>
            <a:ext cx="8021528" cy="707886"/>
          </a:xfrm>
          <a:prstGeom prst="rect">
            <a:avLst/>
          </a:prstGeom>
        </p:spPr>
        <p:txBody>
          <a:bodyPr wrap="square">
            <a:spAutoFit/>
          </a:bodyPr>
          <a:lstStyle/>
          <a:p>
            <a:r>
              <a:rPr lang="it-IT" sz="2000" b="1" dirty="0"/>
              <a:t>Molte specie animali, con dinamiche variabili nei differenti contesti, hanno colonizzato le città</a:t>
            </a:r>
          </a:p>
        </p:txBody>
      </p:sp>
      <p:sp>
        <p:nvSpPr>
          <p:cNvPr id="28" name="Rettangolo 27">
            <a:extLst>
              <a:ext uri="{FF2B5EF4-FFF2-40B4-BE49-F238E27FC236}">
                <a16:creationId xmlns:a16="http://schemas.microsoft.com/office/drawing/2014/main" id="{C669B041-714D-456B-87BB-6B17016383EF}"/>
              </a:ext>
            </a:extLst>
          </p:cNvPr>
          <p:cNvSpPr/>
          <p:nvPr/>
        </p:nvSpPr>
        <p:spPr>
          <a:xfrm>
            <a:off x="1076299" y="1460759"/>
            <a:ext cx="2889244" cy="400110"/>
          </a:xfrm>
          <a:prstGeom prst="rect">
            <a:avLst/>
          </a:prstGeom>
        </p:spPr>
        <p:txBody>
          <a:bodyPr wrap="square">
            <a:spAutoFit/>
          </a:bodyPr>
          <a:lstStyle/>
          <a:p>
            <a:pPr algn="ctr"/>
            <a:r>
              <a:rPr lang="it-IT" sz="2000" b="1" dirty="0"/>
              <a:t>attivamente</a:t>
            </a:r>
            <a:r>
              <a:rPr lang="it-IT" sz="2000" dirty="0"/>
              <a:t> </a:t>
            </a:r>
          </a:p>
        </p:txBody>
      </p:sp>
      <p:pic>
        <p:nvPicPr>
          <p:cNvPr id="18" name="Elemento grafico 17" descr="Rana">
            <a:extLst>
              <a:ext uri="{FF2B5EF4-FFF2-40B4-BE49-F238E27FC236}">
                <a16:creationId xmlns:a16="http://schemas.microsoft.com/office/drawing/2014/main" id="{19BE58FE-32A6-4ECE-BD04-0BE7D9FE5A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1259" y="3397393"/>
            <a:ext cx="525818" cy="487984"/>
          </a:xfrm>
          <a:prstGeom prst="rect">
            <a:avLst/>
          </a:prstGeom>
        </p:spPr>
      </p:pic>
      <p:grpSp>
        <p:nvGrpSpPr>
          <p:cNvPr id="49" name="Gruppo 48">
            <a:extLst>
              <a:ext uri="{FF2B5EF4-FFF2-40B4-BE49-F238E27FC236}">
                <a16:creationId xmlns:a16="http://schemas.microsoft.com/office/drawing/2014/main" id="{5C2E49E9-60BC-4E90-A1D2-AF4171D54F83}"/>
              </a:ext>
            </a:extLst>
          </p:cNvPr>
          <p:cNvGrpSpPr/>
          <p:nvPr/>
        </p:nvGrpSpPr>
        <p:grpSpPr>
          <a:xfrm>
            <a:off x="6127831" y="2747937"/>
            <a:ext cx="2322095" cy="2177646"/>
            <a:chOff x="8177934" y="2083761"/>
            <a:chExt cx="3096127" cy="2903528"/>
          </a:xfrm>
        </p:grpSpPr>
        <p:sp>
          <p:nvSpPr>
            <p:cNvPr id="30" name="Arco a tutto sesto 29">
              <a:extLst>
                <a:ext uri="{FF2B5EF4-FFF2-40B4-BE49-F238E27FC236}">
                  <a16:creationId xmlns:a16="http://schemas.microsoft.com/office/drawing/2014/main" id="{AC16DB4E-6A65-4BB7-891D-71AA85CE034D}"/>
                </a:ext>
              </a:extLst>
            </p:cNvPr>
            <p:cNvSpPr/>
            <p:nvPr/>
          </p:nvSpPr>
          <p:spPr>
            <a:xfrm rot="16837260">
              <a:off x="8274234" y="1987461"/>
              <a:ext cx="2903528" cy="3096127"/>
            </a:xfrm>
            <a:prstGeom prst="blockArc">
              <a:avLst>
                <a:gd name="adj1" fmla="val 6174443"/>
                <a:gd name="adj2" fmla="val 2591323"/>
                <a:gd name="adj3" fmla="val 1838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32" name="CasellaDiTesto 31">
              <a:extLst>
                <a:ext uri="{FF2B5EF4-FFF2-40B4-BE49-F238E27FC236}">
                  <a16:creationId xmlns:a16="http://schemas.microsoft.com/office/drawing/2014/main" id="{2BB35768-148F-4F86-AD28-F5623109EEDB}"/>
                </a:ext>
              </a:extLst>
            </p:cNvPr>
            <p:cNvSpPr txBox="1"/>
            <p:nvPr/>
          </p:nvSpPr>
          <p:spPr>
            <a:xfrm>
              <a:off x="9763502" y="2273360"/>
              <a:ext cx="853225" cy="400109"/>
            </a:xfrm>
            <a:prstGeom prst="rect">
              <a:avLst/>
            </a:prstGeom>
            <a:noFill/>
          </p:spPr>
          <p:txBody>
            <a:bodyPr wrap="none" rtlCol="0">
              <a:spAutoFit/>
            </a:bodyPr>
            <a:lstStyle/>
            <a:p>
              <a:pPr algn="ctr"/>
              <a:r>
                <a:rPr lang="it-IT" sz="1350" b="1" dirty="0">
                  <a:solidFill>
                    <a:schemeClr val="lt1"/>
                  </a:solidFill>
                  <a:effectLst>
                    <a:outerShdw blurRad="38100" dist="38100" dir="2700000" algn="tl">
                      <a:srgbClr val="000000">
                        <a:alpha val="43137"/>
                      </a:srgbClr>
                    </a:outerShdw>
                  </a:effectLst>
                </a:rPr>
                <a:t>CITTÀ</a:t>
              </a:r>
            </a:p>
          </p:txBody>
        </p:sp>
        <p:grpSp>
          <p:nvGrpSpPr>
            <p:cNvPr id="47" name="Gruppo 46">
              <a:extLst>
                <a:ext uri="{FF2B5EF4-FFF2-40B4-BE49-F238E27FC236}">
                  <a16:creationId xmlns:a16="http://schemas.microsoft.com/office/drawing/2014/main" id="{38B893EB-B602-4C59-81BA-A1EA26CC0CB5}"/>
                </a:ext>
              </a:extLst>
            </p:cNvPr>
            <p:cNvGrpSpPr/>
            <p:nvPr/>
          </p:nvGrpSpPr>
          <p:grpSpPr>
            <a:xfrm>
              <a:off x="8716725" y="2621641"/>
              <a:ext cx="2397018" cy="1907439"/>
              <a:chOff x="8716725" y="2621641"/>
              <a:chExt cx="2397018" cy="1907439"/>
            </a:xfrm>
          </p:grpSpPr>
          <p:pic>
            <p:nvPicPr>
              <p:cNvPr id="16" name="Elemento grafico 15" descr="Tartaruga">
                <a:extLst>
                  <a:ext uri="{FF2B5EF4-FFF2-40B4-BE49-F238E27FC236}">
                    <a16:creationId xmlns:a16="http://schemas.microsoft.com/office/drawing/2014/main" id="{5CE731E2-551E-443E-ACA1-E8A5910919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1881" y="2621641"/>
                <a:ext cx="640950" cy="594832"/>
              </a:xfrm>
              <a:prstGeom prst="rect">
                <a:avLst/>
              </a:prstGeom>
            </p:spPr>
          </p:pic>
          <p:pic>
            <p:nvPicPr>
              <p:cNvPr id="14" name="Elemento grafico 13" descr="Serpente">
                <a:extLst>
                  <a:ext uri="{FF2B5EF4-FFF2-40B4-BE49-F238E27FC236}">
                    <a16:creationId xmlns:a16="http://schemas.microsoft.com/office/drawing/2014/main" id="{F7EB2054-0E0C-4E4E-B22A-2E2A43C989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8996" y="3340718"/>
                <a:ext cx="701090" cy="650644"/>
              </a:xfrm>
              <a:prstGeom prst="rect">
                <a:avLst/>
              </a:prstGeom>
            </p:spPr>
          </p:pic>
          <p:pic>
            <p:nvPicPr>
              <p:cNvPr id="20" name="Elemento grafico 19" descr="Cervo">
                <a:extLst>
                  <a:ext uri="{FF2B5EF4-FFF2-40B4-BE49-F238E27FC236}">
                    <a16:creationId xmlns:a16="http://schemas.microsoft.com/office/drawing/2014/main" id="{2EADB583-0901-4CC8-8CBF-3ECE0A2AF4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43779" y="3384269"/>
                <a:ext cx="795019" cy="737816"/>
              </a:xfrm>
              <a:prstGeom prst="rect">
                <a:avLst/>
              </a:prstGeom>
            </p:spPr>
          </p:pic>
          <p:pic>
            <p:nvPicPr>
              <p:cNvPr id="22" name="Elemento grafico 21" descr="Pesce">
                <a:extLst>
                  <a:ext uri="{FF2B5EF4-FFF2-40B4-BE49-F238E27FC236}">
                    <a16:creationId xmlns:a16="http://schemas.microsoft.com/office/drawing/2014/main" id="{EDF392BA-EE14-4010-9585-EF68509CA1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57675" y="3843620"/>
                <a:ext cx="738605" cy="685460"/>
              </a:xfrm>
              <a:prstGeom prst="rect">
                <a:avLst/>
              </a:prstGeom>
            </p:spPr>
          </p:pic>
          <p:pic>
            <p:nvPicPr>
              <p:cNvPr id="39" name="Elemento grafico 38" descr="Scarafaggio">
                <a:extLst>
                  <a:ext uri="{FF2B5EF4-FFF2-40B4-BE49-F238E27FC236}">
                    <a16:creationId xmlns:a16="http://schemas.microsoft.com/office/drawing/2014/main" id="{1420037A-630A-4106-A166-1DD56935F87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16725" y="3027309"/>
                <a:ext cx="640950" cy="640950"/>
              </a:xfrm>
              <a:prstGeom prst="rect">
                <a:avLst/>
              </a:prstGeom>
            </p:spPr>
          </p:pic>
          <p:pic>
            <p:nvPicPr>
              <p:cNvPr id="41" name="Elemento grafico 40" descr="Albero caducifoglio">
                <a:extLst>
                  <a:ext uri="{FF2B5EF4-FFF2-40B4-BE49-F238E27FC236}">
                    <a16:creationId xmlns:a16="http://schemas.microsoft.com/office/drawing/2014/main" id="{4A70B98F-B0EF-4C56-B9CE-A1F0E7F61DF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66740" y="2966369"/>
                <a:ext cx="565514" cy="565514"/>
              </a:xfrm>
              <a:prstGeom prst="rect">
                <a:avLst/>
              </a:prstGeom>
            </p:spPr>
          </p:pic>
          <p:pic>
            <p:nvPicPr>
              <p:cNvPr id="43" name="Elemento grafico 42" descr="Fiore senza stelo">
                <a:extLst>
                  <a:ext uri="{FF2B5EF4-FFF2-40B4-BE49-F238E27FC236}">
                    <a16:creationId xmlns:a16="http://schemas.microsoft.com/office/drawing/2014/main" id="{306DDB6B-E7A5-435D-90A7-E2B984E76F8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69701" y="3504101"/>
                <a:ext cx="444042" cy="444042"/>
              </a:xfrm>
              <a:prstGeom prst="rect">
                <a:avLst/>
              </a:prstGeom>
            </p:spPr>
          </p:pic>
        </p:grpSp>
      </p:grpSp>
      <p:grpSp>
        <p:nvGrpSpPr>
          <p:cNvPr id="46" name="Gruppo 45">
            <a:extLst>
              <a:ext uri="{FF2B5EF4-FFF2-40B4-BE49-F238E27FC236}">
                <a16:creationId xmlns:a16="http://schemas.microsoft.com/office/drawing/2014/main" id="{AC135709-6AFF-4FE7-BC72-A24EEB69F48A}"/>
              </a:ext>
            </a:extLst>
          </p:cNvPr>
          <p:cNvGrpSpPr/>
          <p:nvPr/>
        </p:nvGrpSpPr>
        <p:grpSpPr>
          <a:xfrm>
            <a:off x="635590" y="2187227"/>
            <a:ext cx="3936410" cy="2271570"/>
            <a:chOff x="1213010" y="2273359"/>
            <a:chExt cx="4981707" cy="2655341"/>
          </a:xfrm>
        </p:grpSpPr>
        <p:grpSp>
          <p:nvGrpSpPr>
            <p:cNvPr id="26" name="Gruppo 25">
              <a:extLst>
                <a:ext uri="{FF2B5EF4-FFF2-40B4-BE49-F238E27FC236}">
                  <a16:creationId xmlns:a16="http://schemas.microsoft.com/office/drawing/2014/main" id="{1EA5D112-93D1-4070-8692-B189BA426698}"/>
                </a:ext>
              </a:extLst>
            </p:cNvPr>
            <p:cNvGrpSpPr/>
            <p:nvPr/>
          </p:nvGrpSpPr>
          <p:grpSpPr>
            <a:xfrm>
              <a:off x="1917912" y="2273359"/>
              <a:ext cx="4276805" cy="2655341"/>
              <a:chOff x="2059171" y="90472"/>
              <a:chExt cx="5280092" cy="2758442"/>
            </a:xfrm>
          </p:grpSpPr>
          <p:sp>
            <p:nvSpPr>
              <p:cNvPr id="6" name="Ovale 5">
                <a:extLst>
                  <a:ext uri="{FF2B5EF4-FFF2-40B4-BE49-F238E27FC236}">
                    <a16:creationId xmlns:a16="http://schemas.microsoft.com/office/drawing/2014/main" id="{D4B50D29-043E-407A-8DB1-4514A8237D13}"/>
                  </a:ext>
                </a:extLst>
              </p:cNvPr>
              <p:cNvSpPr/>
              <p:nvPr/>
            </p:nvSpPr>
            <p:spPr>
              <a:xfrm>
                <a:off x="5494422" y="706594"/>
                <a:ext cx="1844841" cy="1588168"/>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b="1" dirty="0">
                    <a:effectLst>
                      <a:outerShdw blurRad="38100" dist="38100" dir="2700000" algn="tl">
                        <a:srgbClr val="000000">
                          <a:alpha val="43137"/>
                        </a:srgbClr>
                      </a:outerShdw>
                    </a:effectLst>
                  </a:rPr>
                  <a:t>CITTÀ</a:t>
                </a:r>
              </a:p>
            </p:txBody>
          </p:sp>
          <p:pic>
            <p:nvPicPr>
              <p:cNvPr id="8" name="Elemento grafico 7" descr="Passero">
                <a:extLst>
                  <a:ext uri="{FF2B5EF4-FFF2-40B4-BE49-F238E27FC236}">
                    <a16:creationId xmlns:a16="http://schemas.microsoft.com/office/drawing/2014/main" id="{D77FFAC5-8F60-4021-A10B-CE867F1D8A0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372589" y="192389"/>
                <a:ext cx="914400" cy="914400"/>
              </a:xfrm>
              <a:prstGeom prst="rect">
                <a:avLst/>
              </a:prstGeom>
            </p:spPr>
          </p:pic>
          <p:pic>
            <p:nvPicPr>
              <p:cNvPr id="10" name="Elemento grafico 9" descr="Colibrì">
                <a:extLst>
                  <a:ext uri="{FF2B5EF4-FFF2-40B4-BE49-F238E27FC236}">
                    <a16:creationId xmlns:a16="http://schemas.microsoft.com/office/drawing/2014/main" id="{9C3F9CD1-7BCC-43FA-8628-E06AC6B01C7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72589" y="1597591"/>
                <a:ext cx="914400" cy="914400"/>
              </a:xfrm>
              <a:prstGeom prst="rect">
                <a:avLst/>
              </a:prstGeom>
            </p:spPr>
          </p:pic>
          <p:pic>
            <p:nvPicPr>
              <p:cNvPr id="12" name="Elemento grafico 11" descr="Ratto">
                <a:extLst>
                  <a:ext uri="{FF2B5EF4-FFF2-40B4-BE49-F238E27FC236}">
                    <a16:creationId xmlns:a16="http://schemas.microsoft.com/office/drawing/2014/main" id="{574AFA73-8D73-4032-AEE3-B9BF4B408BE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059171" y="880267"/>
                <a:ext cx="914400" cy="914400"/>
              </a:xfrm>
              <a:prstGeom prst="rect">
                <a:avLst/>
              </a:prstGeom>
            </p:spPr>
          </p:pic>
          <p:sp>
            <p:nvSpPr>
              <p:cNvPr id="23" name="Freccia a destra 22">
                <a:extLst>
                  <a:ext uri="{FF2B5EF4-FFF2-40B4-BE49-F238E27FC236}">
                    <a16:creationId xmlns:a16="http://schemas.microsoft.com/office/drawing/2014/main" id="{EA487A8E-10E0-4294-8060-B19070E5998F}"/>
                  </a:ext>
                </a:extLst>
              </p:cNvPr>
              <p:cNvSpPr/>
              <p:nvPr/>
            </p:nvSpPr>
            <p:spPr>
              <a:xfrm>
                <a:off x="3055958" y="1260668"/>
                <a:ext cx="2302105" cy="223341"/>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 name="Freccia circolare in giù 23">
                <a:extLst>
                  <a:ext uri="{FF2B5EF4-FFF2-40B4-BE49-F238E27FC236}">
                    <a16:creationId xmlns:a16="http://schemas.microsoft.com/office/drawing/2014/main" id="{60FBBE46-71CC-40C0-A3EE-06B8663D9344}"/>
                  </a:ext>
                </a:extLst>
              </p:cNvPr>
              <p:cNvSpPr/>
              <p:nvPr/>
            </p:nvSpPr>
            <p:spPr>
              <a:xfrm>
                <a:off x="3226042" y="90472"/>
                <a:ext cx="3190801" cy="499088"/>
              </a:xfrm>
              <a:prstGeom prst="curved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25" name="Freccia circolare in giù 24">
                <a:extLst>
                  <a:ext uri="{FF2B5EF4-FFF2-40B4-BE49-F238E27FC236}">
                    <a16:creationId xmlns:a16="http://schemas.microsoft.com/office/drawing/2014/main" id="{90D1997E-55CE-4376-B461-14A9E5B89776}"/>
                  </a:ext>
                </a:extLst>
              </p:cNvPr>
              <p:cNvSpPr/>
              <p:nvPr/>
            </p:nvSpPr>
            <p:spPr>
              <a:xfrm flipV="1">
                <a:off x="2926042" y="2354791"/>
                <a:ext cx="3308281" cy="494123"/>
              </a:xfrm>
              <a:prstGeom prst="curved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grpSp>
        <p:pic>
          <p:nvPicPr>
            <p:cNvPr id="37" name="Elemento grafico 36" descr="Farfalla">
              <a:extLst>
                <a:ext uri="{FF2B5EF4-FFF2-40B4-BE49-F238E27FC236}">
                  <a16:creationId xmlns:a16="http://schemas.microsoft.com/office/drawing/2014/main" id="{54C3EAE1-34D8-4D0B-A725-FF8BAB4DC90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13010" y="2779666"/>
              <a:ext cx="914400" cy="914400"/>
            </a:xfrm>
            <a:prstGeom prst="rect">
              <a:avLst/>
            </a:prstGeom>
          </p:spPr>
        </p:pic>
        <p:pic>
          <p:nvPicPr>
            <p:cNvPr id="45" name="Elemento grafico 44" descr="Cavalletta">
              <a:extLst>
                <a:ext uri="{FF2B5EF4-FFF2-40B4-BE49-F238E27FC236}">
                  <a16:creationId xmlns:a16="http://schemas.microsoft.com/office/drawing/2014/main" id="{2A9C37C3-58D9-452D-8505-55E53F46F76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418331" y="3630856"/>
              <a:ext cx="645463" cy="645463"/>
            </a:xfrm>
            <a:prstGeom prst="rect">
              <a:avLst/>
            </a:prstGeom>
          </p:spPr>
        </p:pic>
      </p:grpSp>
      <p:pic>
        <p:nvPicPr>
          <p:cNvPr id="2" name="Immagine 1">
            <a:extLst>
              <a:ext uri="{FF2B5EF4-FFF2-40B4-BE49-F238E27FC236}">
                <a16:creationId xmlns:a16="http://schemas.microsoft.com/office/drawing/2014/main" id="{91F273B3-67A3-4F42-A037-ED7989749069}"/>
              </a:ext>
            </a:extLst>
          </p:cNvPr>
          <p:cNvPicPr>
            <a:picLocks noChangeAspect="1"/>
          </p:cNvPicPr>
          <p:nvPr/>
        </p:nvPicPr>
        <p:blipFill>
          <a:blip r:embed="rId31"/>
          <a:stretch>
            <a:fillRect/>
          </a:stretch>
        </p:blipFill>
        <p:spPr>
          <a:xfrm>
            <a:off x="4566995" y="5512010"/>
            <a:ext cx="1571206" cy="1048455"/>
          </a:xfrm>
          <a:prstGeom prst="rect">
            <a:avLst/>
          </a:prstGeom>
        </p:spPr>
      </p:pic>
      <p:pic>
        <p:nvPicPr>
          <p:cNvPr id="3" name="Immagine 2">
            <a:extLst>
              <a:ext uri="{FF2B5EF4-FFF2-40B4-BE49-F238E27FC236}">
                <a16:creationId xmlns:a16="http://schemas.microsoft.com/office/drawing/2014/main" id="{12CF62D0-903D-4BA4-82C1-75FBAB3DA757}"/>
              </a:ext>
            </a:extLst>
          </p:cNvPr>
          <p:cNvPicPr>
            <a:picLocks noChangeAspect="1"/>
          </p:cNvPicPr>
          <p:nvPr/>
        </p:nvPicPr>
        <p:blipFill>
          <a:blip r:embed="rId32"/>
          <a:stretch>
            <a:fillRect/>
          </a:stretch>
        </p:blipFill>
        <p:spPr>
          <a:xfrm>
            <a:off x="6196080" y="5582961"/>
            <a:ext cx="1464389" cy="977178"/>
          </a:xfrm>
          <a:prstGeom prst="rect">
            <a:avLst/>
          </a:prstGeom>
        </p:spPr>
      </p:pic>
      <p:pic>
        <p:nvPicPr>
          <p:cNvPr id="5" name="Immagine 4">
            <a:extLst>
              <a:ext uri="{FF2B5EF4-FFF2-40B4-BE49-F238E27FC236}">
                <a16:creationId xmlns:a16="http://schemas.microsoft.com/office/drawing/2014/main" id="{37F0F362-85C2-4A4E-984E-A2528D790FD6}"/>
              </a:ext>
            </a:extLst>
          </p:cNvPr>
          <p:cNvPicPr>
            <a:picLocks noChangeAspect="1"/>
          </p:cNvPicPr>
          <p:nvPr/>
        </p:nvPicPr>
        <p:blipFill>
          <a:blip r:embed="rId33"/>
          <a:stretch>
            <a:fillRect/>
          </a:stretch>
        </p:blipFill>
        <p:spPr>
          <a:xfrm>
            <a:off x="7682657" y="5640217"/>
            <a:ext cx="1378580" cy="919917"/>
          </a:xfrm>
          <a:prstGeom prst="rect">
            <a:avLst/>
          </a:prstGeom>
        </p:spPr>
      </p:pic>
      <p:sp>
        <p:nvSpPr>
          <p:cNvPr id="7" name="Rettangolo 6">
            <a:extLst>
              <a:ext uri="{FF2B5EF4-FFF2-40B4-BE49-F238E27FC236}">
                <a16:creationId xmlns:a16="http://schemas.microsoft.com/office/drawing/2014/main" id="{CD7EE0C8-7490-45D3-9814-6EB623F01444}"/>
              </a:ext>
            </a:extLst>
          </p:cNvPr>
          <p:cNvSpPr/>
          <p:nvPr/>
        </p:nvSpPr>
        <p:spPr>
          <a:xfrm>
            <a:off x="5527807" y="6605503"/>
            <a:ext cx="3187644" cy="230832"/>
          </a:xfrm>
          <a:prstGeom prst="rect">
            <a:avLst/>
          </a:prstGeom>
        </p:spPr>
        <p:txBody>
          <a:bodyPr wrap="square">
            <a:spAutoFit/>
          </a:bodyPr>
          <a:lstStyle/>
          <a:p>
            <a:r>
              <a:rPr lang="it-IT" sz="900" dirty="0">
                <a:hlinkClick r:id="rId34">
                  <a:extLst>
                    <a:ext uri="{A12FA001-AC4F-418D-AE19-62706E023703}">
                      <ahyp:hlinkClr xmlns:ahyp="http://schemas.microsoft.com/office/drawing/2018/hyperlinkcolor" val="tx"/>
                    </a:ext>
                  </a:extLst>
                </a:hlinkClick>
              </a:rPr>
              <a:t>Fonte: http://www.reportingdirettivahabitat.it/</a:t>
            </a:r>
            <a:endParaRPr lang="it-IT" sz="900" dirty="0"/>
          </a:p>
        </p:txBody>
      </p:sp>
      <p:pic>
        <p:nvPicPr>
          <p:cNvPr id="9" name="Immagine 8">
            <a:extLst>
              <a:ext uri="{FF2B5EF4-FFF2-40B4-BE49-F238E27FC236}">
                <a16:creationId xmlns:a16="http://schemas.microsoft.com/office/drawing/2014/main" id="{4B1D3931-3C53-47B4-8983-44C16DA262EA}"/>
              </a:ext>
            </a:extLst>
          </p:cNvPr>
          <p:cNvPicPr>
            <a:picLocks noChangeAspect="1"/>
          </p:cNvPicPr>
          <p:nvPr/>
        </p:nvPicPr>
        <p:blipFill>
          <a:blip r:embed="rId35"/>
          <a:stretch>
            <a:fillRect/>
          </a:stretch>
        </p:blipFill>
        <p:spPr>
          <a:xfrm>
            <a:off x="2655831" y="4635851"/>
            <a:ext cx="1230773" cy="1011375"/>
          </a:xfrm>
          <a:prstGeom prst="rect">
            <a:avLst/>
          </a:prstGeom>
        </p:spPr>
      </p:pic>
      <p:pic>
        <p:nvPicPr>
          <p:cNvPr id="11" name="Immagine 10">
            <a:extLst>
              <a:ext uri="{FF2B5EF4-FFF2-40B4-BE49-F238E27FC236}">
                <a16:creationId xmlns:a16="http://schemas.microsoft.com/office/drawing/2014/main" id="{037631EE-82AA-43F7-9912-BF2D0B9936E8}"/>
              </a:ext>
            </a:extLst>
          </p:cNvPr>
          <p:cNvPicPr>
            <a:picLocks noChangeAspect="1"/>
          </p:cNvPicPr>
          <p:nvPr/>
        </p:nvPicPr>
        <p:blipFill>
          <a:blip r:embed="rId36"/>
          <a:stretch>
            <a:fillRect/>
          </a:stretch>
        </p:blipFill>
        <p:spPr>
          <a:xfrm>
            <a:off x="1335623" y="5677875"/>
            <a:ext cx="1242859" cy="896712"/>
          </a:xfrm>
          <a:prstGeom prst="rect">
            <a:avLst/>
          </a:prstGeom>
        </p:spPr>
      </p:pic>
      <p:pic>
        <p:nvPicPr>
          <p:cNvPr id="13" name="Immagine 12">
            <a:extLst>
              <a:ext uri="{FF2B5EF4-FFF2-40B4-BE49-F238E27FC236}">
                <a16:creationId xmlns:a16="http://schemas.microsoft.com/office/drawing/2014/main" id="{47F62B99-0660-494C-A381-1D8CD8E3E3F9}"/>
              </a:ext>
            </a:extLst>
          </p:cNvPr>
          <p:cNvPicPr>
            <a:picLocks noChangeAspect="1"/>
          </p:cNvPicPr>
          <p:nvPr/>
        </p:nvPicPr>
        <p:blipFill>
          <a:blip r:embed="rId37"/>
          <a:stretch>
            <a:fillRect/>
          </a:stretch>
        </p:blipFill>
        <p:spPr>
          <a:xfrm>
            <a:off x="1335558" y="4686784"/>
            <a:ext cx="1244798" cy="925337"/>
          </a:xfrm>
          <a:prstGeom prst="rect">
            <a:avLst/>
          </a:prstGeom>
        </p:spPr>
      </p:pic>
      <p:pic>
        <p:nvPicPr>
          <p:cNvPr id="17" name="Immagine 16">
            <a:extLst>
              <a:ext uri="{FF2B5EF4-FFF2-40B4-BE49-F238E27FC236}">
                <a16:creationId xmlns:a16="http://schemas.microsoft.com/office/drawing/2014/main" id="{E5E52D99-A8BE-489A-97CE-38D90A5FDBDB}"/>
              </a:ext>
            </a:extLst>
          </p:cNvPr>
          <p:cNvPicPr>
            <a:picLocks noChangeAspect="1"/>
          </p:cNvPicPr>
          <p:nvPr/>
        </p:nvPicPr>
        <p:blipFill rotWithShape="1">
          <a:blip r:embed="rId38" cstate="print">
            <a:extLst>
              <a:ext uri="{28A0092B-C50C-407E-A947-70E740481C1C}">
                <a14:useLocalDpi xmlns:a14="http://schemas.microsoft.com/office/drawing/2010/main"/>
              </a:ext>
            </a:extLst>
          </a:blip>
          <a:srcRect/>
          <a:stretch/>
        </p:blipFill>
        <p:spPr>
          <a:xfrm>
            <a:off x="298776" y="5157901"/>
            <a:ext cx="978903" cy="991289"/>
          </a:xfrm>
          <a:prstGeom prst="rect">
            <a:avLst/>
          </a:prstGeom>
        </p:spPr>
      </p:pic>
      <p:sp>
        <p:nvSpPr>
          <p:cNvPr id="40" name="CasellaDiTesto 39">
            <a:extLst>
              <a:ext uri="{FF2B5EF4-FFF2-40B4-BE49-F238E27FC236}">
                <a16:creationId xmlns:a16="http://schemas.microsoft.com/office/drawing/2014/main" id="{EBD13D7E-4F50-44A3-A989-FB37D7563D48}"/>
              </a:ext>
            </a:extLst>
          </p:cNvPr>
          <p:cNvSpPr txBox="1"/>
          <p:nvPr/>
        </p:nvSpPr>
        <p:spPr>
          <a:xfrm>
            <a:off x="252664" y="6642100"/>
            <a:ext cx="1715534" cy="230832"/>
          </a:xfrm>
          <a:prstGeom prst="rect">
            <a:avLst/>
          </a:prstGeom>
          <a:noFill/>
        </p:spPr>
        <p:txBody>
          <a:bodyPr wrap="none" rtlCol="0">
            <a:spAutoFit/>
          </a:bodyPr>
          <a:lstStyle/>
          <a:p>
            <a:r>
              <a:rPr lang="it-IT" sz="900" dirty="0"/>
              <a:t>Foto: M. Mirabile, A. Sorace</a:t>
            </a:r>
          </a:p>
        </p:txBody>
      </p:sp>
      <p:pic>
        <p:nvPicPr>
          <p:cNvPr id="38" name="Immagine 6" descr="logoISPRA_SNPA.png">
            <a:extLst>
              <a:ext uri="{FF2B5EF4-FFF2-40B4-BE49-F238E27FC236}">
                <a16:creationId xmlns:a16="http://schemas.microsoft.com/office/drawing/2014/main" id="{D8DE6CD5-C506-4B02-A464-CCA86357B71E}"/>
              </a:ext>
            </a:extLst>
          </p:cNvPr>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254000" y="62498"/>
            <a:ext cx="1609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Connettore 1 8">
            <a:extLst>
              <a:ext uri="{FF2B5EF4-FFF2-40B4-BE49-F238E27FC236}">
                <a16:creationId xmlns:a16="http://schemas.microsoft.com/office/drawing/2014/main" id="{8B4146C8-61DB-4A78-83A3-0B09985FA5F0}"/>
              </a:ext>
            </a:extLst>
          </p:cNvPr>
          <p:cNvCxnSpPr/>
          <p:nvPr/>
        </p:nvCxnSpPr>
        <p:spPr>
          <a:xfrm>
            <a:off x="390610" y="653786"/>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cxnSp>
        <p:nvCxnSpPr>
          <p:cNvPr id="44" name="Connettore 1 10">
            <a:extLst>
              <a:ext uri="{FF2B5EF4-FFF2-40B4-BE49-F238E27FC236}">
                <a16:creationId xmlns:a16="http://schemas.microsoft.com/office/drawing/2014/main" id="{B862EFDC-EC71-491D-9863-7C98B72EE02E}"/>
              </a:ext>
            </a:extLst>
          </p:cNvPr>
          <p:cNvCxnSpPr/>
          <p:nvPr/>
        </p:nvCxnSpPr>
        <p:spPr>
          <a:xfrm>
            <a:off x="246063" y="6642100"/>
            <a:ext cx="8609012" cy="1588"/>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pic>
        <p:nvPicPr>
          <p:cNvPr id="19" name="Immagine 18">
            <a:extLst>
              <a:ext uri="{FF2B5EF4-FFF2-40B4-BE49-F238E27FC236}">
                <a16:creationId xmlns:a16="http://schemas.microsoft.com/office/drawing/2014/main" id="{953B0EA7-F68D-4FD2-A6E0-203C09EF0777}"/>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2655831" y="5705364"/>
            <a:ext cx="1280487" cy="869223"/>
          </a:xfrm>
          <a:prstGeom prst="rect">
            <a:avLst/>
          </a:prstGeom>
        </p:spPr>
      </p:pic>
      <p:sp>
        <p:nvSpPr>
          <p:cNvPr id="48" name="CasellaDiTesto 47">
            <a:extLst>
              <a:ext uri="{FF2B5EF4-FFF2-40B4-BE49-F238E27FC236}">
                <a16:creationId xmlns:a16="http://schemas.microsoft.com/office/drawing/2014/main" id="{6CE54444-DDDA-455D-9E6A-B5081627C88F}"/>
              </a:ext>
            </a:extLst>
          </p:cNvPr>
          <p:cNvSpPr txBox="1"/>
          <p:nvPr/>
        </p:nvSpPr>
        <p:spPr>
          <a:xfrm>
            <a:off x="230262" y="5096512"/>
            <a:ext cx="518091" cy="230832"/>
          </a:xfrm>
          <a:prstGeom prst="rect">
            <a:avLst/>
          </a:prstGeom>
          <a:noFill/>
        </p:spPr>
        <p:txBody>
          <a:bodyPr wrap="none" rtlCol="0">
            <a:spAutoFit/>
          </a:bodyPr>
          <a:lstStyle/>
          <a:p>
            <a:r>
              <a:rPr lang="it-IT" sz="900" dirty="0"/>
              <a:t>Volpe</a:t>
            </a:r>
          </a:p>
        </p:txBody>
      </p:sp>
      <p:sp>
        <p:nvSpPr>
          <p:cNvPr id="50" name="CasellaDiTesto 49">
            <a:extLst>
              <a:ext uri="{FF2B5EF4-FFF2-40B4-BE49-F238E27FC236}">
                <a16:creationId xmlns:a16="http://schemas.microsoft.com/office/drawing/2014/main" id="{F7F88EF9-56E5-4F6B-9373-39DC8E415716}"/>
              </a:ext>
            </a:extLst>
          </p:cNvPr>
          <p:cNvSpPr txBox="1"/>
          <p:nvPr/>
        </p:nvSpPr>
        <p:spPr>
          <a:xfrm>
            <a:off x="1260083" y="4625433"/>
            <a:ext cx="1205779" cy="230832"/>
          </a:xfrm>
          <a:prstGeom prst="rect">
            <a:avLst/>
          </a:prstGeom>
          <a:noFill/>
        </p:spPr>
        <p:txBody>
          <a:bodyPr wrap="none" rtlCol="0">
            <a:spAutoFit/>
          </a:bodyPr>
          <a:lstStyle/>
          <a:p>
            <a:r>
              <a:rPr lang="it-IT" sz="900" dirty="0"/>
              <a:t>Cornacchia grigia</a:t>
            </a:r>
          </a:p>
        </p:txBody>
      </p:sp>
      <p:sp>
        <p:nvSpPr>
          <p:cNvPr id="51" name="CasellaDiTesto 50">
            <a:extLst>
              <a:ext uri="{FF2B5EF4-FFF2-40B4-BE49-F238E27FC236}">
                <a16:creationId xmlns:a16="http://schemas.microsoft.com/office/drawing/2014/main" id="{31EC747A-ABCB-496D-AF46-C485C67AC81D}"/>
              </a:ext>
            </a:extLst>
          </p:cNvPr>
          <p:cNvSpPr txBox="1"/>
          <p:nvPr/>
        </p:nvSpPr>
        <p:spPr>
          <a:xfrm>
            <a:off x="7636966" y="6217873"/>
            <a:ext cx="1293944" cy="369332"/>
          </a:xfrm>
          <a:prstGeom prst="rect">
            <a:avLst/>
          </a:prstGeom>
          <a:noFill/>
        </p:spPr>
        <p:txBody>
          <a:bodyPr wrap="none" rtlCol="0">
            <a:spAutoFit/>
          </a:bodyPr>
          <a:lstStyle/>
          <a:p>
            <a:r>
              <a:rPr lang="it-IT" sz="900" b="1" dirty="0">
                <a:solidFill>
                  <a:schemeClr val="bg1"/>
                </a:solidFill>
              </a:rPr>
              <a:t>Testuggine palustre </a:t>
            </a:r>
          </a:p>
          <a:p>
            <a:r>
              <a:rPr lang="it-IT" sz="900" b="1" dirty="0">
                <a:solidFill>
                  <a:schemeClr val="bg1"/>
                </a:solidFill>
              </a:rPr>
              <a:t>europea</a:t>
            </a:r>
          </a:p>
        </p:txBody>
      </p:sp>
      <p:sp>
        <p:nvSpPr>
          <p:cNvPr id="52" name="CasellaDiTesto 51">
            <a:extLst>
              <a:ext uri="{FF2B5EF4-FFF2-40B4-BE49-F238E27FC236}">
                <a16:creationId xmlns:a16="http://schemas.microsoft.com/office/drawing/2014/main" id="{1592872B-963B-49AD-8107-8A2DF3798DB3}"/>
              </a:ext>
            </a:extLst>
          </p:cNvPr>
          <p:cNvSpPr txBox="1"/>
          <p:nvPr/>
        </p:nvSpPr>
        <p:spPr>
          <a:xfrm>
            <a:off x="4521909" y="6365522"/>
            <a:ext cx="1358064" cy="230832"/>
          </a:xfrm>
          <a:prstGeom prst="rect">
            <a:avLst/>
          </a:prstGeom>
          <a:noFill/>
        </p:spPr>
        <p:txBody>
          <a:bodyPr wrap="none" rtlCol="0">
            <a:spAutoFit/>
          </a:bodyPr>
          <a:lstStyle/>
          <a:p>
            <a:r>
              <a:rPr lang="it-IT" sz="900" b="1" dirty="0" err="1">
                <a:solidFill>
                  <a:schemeClr val="bg1"/>
                </a:solidFill>
              </a:rPr>
              <a:t>Osmoderma</a:t>
            </a:r>
            <a:r>
              <a:rPr lang="it-IT" sz="900" b="1" dirty="0">
                <a:solidFill>
                  <a:schemeClr val="bg1"/>
                </a:solidFill>
              </a:rPr>
              <a:t> eremita</a:t>
            </a:r>
          </a:p>
        </p:txBody>
      </p:sp>
      <p:sp>
        <p:nvSpPr>
          <p:cNvPr id="53" name="CasellaDiTesto 52">
            <a:extLst>
              <a:ext uri="{FF2B5EF4-FFF2-40B4-BE49-F238E27FC236}">
                <a16:creationId xmlns:a16="http://schemas.microsoft.com/office/drawing/2014/main" id="{985F672F-AD5C-49A3-B4A0-BA9CE5ADF8C3}"/>
              </a:ext>
            </a:extLst>
          </p:cNvPr>
          <p:cNvSpPr txBox="1"/>
          <p:nvPr/>
        </p:nvSpPr>
        <p:spPr>
          <a:xfrm>
            <a:off x="6146691" y="6374345"/>
            <a:ext cx="965329" cy="230832"/>
          </a:xfrm>
          <a:prstGeom prst="rect">
            <a:avLst/>
          </a:prstGeom>
          <a:noFill/>
        </p:spPr>
        <p:txBody>
          <a:bodyPr wrap="none" rtlCol="0">
            <a:spAutoFit/>
          </a:bodyPr>
          <a:lstStyle/>
          <a:p>
            <a:r>
              <a:rPr lang="it-IT" sz="900" b="1" dirty="0">
                <a:solidFill>
                  <a:schemeClr val="bg1"/>
                </a:solidFill>
              </a:rPr>
              <a:t>Salamandrina</a:t>
            </a:r>
          </a:p>
        </p:txBody>
      </p:sp>
      <p:sp>
        <p:nvSpPr>
          <p:cNvPr id="54" name="CasellaDiTesto 53">
            <a:extLst>
              <a:ext uri="{FF2B5EF4-FFF2-40B4-BE49-F238E27FC236}">
                <a16:creationId xmlns:a16="http://schemas.microsoft.com/office/drawing/2014/main" id="{C830A718-817F-4EB5-B2DD-86F12558FF2F}"/>
              </a:ext>
            </a:extLst>
          </p:cNvPr>
          <p:cNvSpPr txBox="1"/>
          <p:nvPr/>
        </p:nvSpPr>
        <p:spPr>
          <a:xfrm>
            <a:off x="1294532" y="5631826"/>
            <a:ext cx="1200970" cy="369332"/>
          </a:xfrm>
          <a:prstGeom prst="rect">
            <a:avLst/>
          </a:prstGeom>
          <a:noFill/>
        </p:spPr>
        <p:txBody>
          <a:bodyPr wrap="none" rtlCol="0">
            <a:spAutoFit/>
          </a:bodyPr>
          <a:lstStyle/>
          <a:p>
            <a:r>
              <a:rPr lang="it-IT" sz="900" dirty="0">
                <a:solidFill>
                  <a:schemeClr val="bg1"/>
                </a:solidFill>
              </a:rPr>
              <a:t>Tortora dal collare</a:t>
            </a:r>
          </a:p>
          <a:p>
            <a:r>
              <a:rPr lang="it-IT" sz="900" dirty="0">
                <a:solidFill>
                  <a:schemeClr val="bg1"/>
                </a:solidFill>
              </a:rPr>
              <a:t> orientale</a:t>
            </a:r>
          </a:p>
        </p:txBody>
      </p:sp>
      <p:sp>
        <p:nvSpPr>
          <p:cNvPr id="55" name="CasellaDiTesto 54">
            <a:extLst>
              <a:ext uri="{FF2B5EF4-FFF2-40B4-BE49-F238E27FC236}">
                <a16:creationId xmlns:a16="http://schemas.microsoft.com/office/drawing/2014/main" id="{9AE402C4-0E9B-4234-9546-EE44E7BB5E7B}"/>
              </a:ext>
            </a:extLst>
          </p:cNvPr>
          <p:cNvSpPr txBox="1"/>
          <p:nvPr/>
        </p:nvSpPr>
        <p:spPr>
          <a:xfrm>
            <a:off x="2609504" y="4606428"/>
            <a:ext cx="670376" cy="230832"/>
          </a:xfrm>
          <a:prstGeom prst="rect">
            <a:avLst/>
          </a:prstGeom>
          <a:noFill/>
        </p:spPr>
        <p:txBody>
          <a:bodyPr wrap="none" rtlCol="0">
            <a:spAutoFit/>
          </a:bodyPr>
          <a:lstStyle/>
          <a:p>
            <a:r>
              <a:rPr lang="it-IT" sz="900" dirty="0">
                <a:solidFill>
                  <a:schemeClr val="bg1"/>
                </a:solidFill>
              </a:rPr>
              <a:t>Piccione</a:t>
            </a:r>
          </a:p>
        </p:txBody>
      </p:sp>
      <p:sp>
        <p:nvSpPr>
          <p:cNvPr id="56" name="CasellaDiTesto 55">
            <a:extLst>
              <a:ext uri="{FF2B5EF4-FFF2-40B4-BE49-F238E27FC236}">
                <a16:creationId xmlns:a16="http://schemas.microsoft.com/office/drawing/2014/main" id="{F9DE5BC8-E1DC-43A5-AF3E-FC0D23448388}"/>
              </a:ext>
            </a:extLst>
          </p:cNvPr>
          <p:cNvSpPr txBox="1"/>
          <p:nvPr/>
        </p:nvSpPr>
        <p:spPr>
          <a:xfrm>
            <a:off x="2592174" y="5666813"/>
            <a:ext cx="858692" cy="230832"/>
          </a:xfrm>
          <a:prstGeom prst="rect">
            <a:avLst/>
          </a:prstGeom>
          <a:noFill/>
        </p:spPr>
        <p:txBody>
          <a:bodyPr wrap="square" rtlCol="0">
            <a:spAutoFit/>
          </a:bodyPr>
          <a:lstStyle/>
          <a:p>
            <a:r>
              <a:rPr lang="it-IT" sz="900" dirty="0"/>
              <a:t>Cinghiale</a:t>
            </a:r>
          </a:p>
        </p:txBody>
      </p:sp>
      <p:pic>
        <p:nvPicPr>
          <p:cNvPr id="21" name="Audio 20">
            <a:hlinkClick r:id="" action="ppaction://media"/>
            <a:extLst>
              <a:ext uri="{FF2B5EF4-FFF2-40B4-BE49-F238E27FC236}">
                <a16:creationId xmlns:a16="http://schemas.microsoft.com/office/drawing/2014/main" id="{8F95B76C-774B-416D-B9F7-F2A4C08FCFFB}"/>
              </a:ext>
            </a:extLst>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5960975"/>
      </p:ext>
    </p:extLst>
  </p:cSld>
  <p:clrMapOvr>
    <a:masterClrMapping/>
  </p:clrMapOvr>
  <mc:AlternateContent xmlns:mc="http://schemas.openxmlformats.org/markup-compatibility/2006" xmlns:p14="http://schemas.microsoft.com/office/powerpoint/2010/main">
    <mc:Choice Requires="p14">
      <p:transition spd="slow" p14:dur="2000" advTm="128045"/>
    </mc:Choice>
    <mc:Fallback xmlns="">
      <p:transition spd="slow" advTm="12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0C4AE02-4AFE-4445-99F2-C3551D90F45F}"/>
              </a:ext>
            </a:extLst>
          </p:cNvPr>
          <p:cNvSpPr/>
          <p:nvPr/>
        </p:nvSpPr>
        <p:spPr>
          <a:xfrm>
            <a:off x="1373741" y="767450"/>
            <a:ext cx="7641922" cy="3110595"/>
          </a:xfrm>
          <a:prstGeom prst="rect">
            <a:avLst/>
          </a:prstGeom>
        </p:spPr>
        <p:txBody>
          <a:bodyPr wrap="square">
            <a:spAutoFit/>
          </a:bodyPr>
          <a:lstStyle/>
          <a:p>
            <a:r>
              <a:rPr lang="it-IT" sz="2000" b="1" dirty="0"/>
              <a:t>Nelle città le specie trovano:</a:t>
            </a:r>
          </a:p>
          <a:p>
            <a:pPr marL="257168" indent="-257168">
              <a:lnSpc>
                <a:spcPct val="150000"/>
              </a:lnSpc>
              <a:buFont typeface="Arial" panose="020B0604020202020204" pitchFamily="34" charset="0"/>
              <a:buChar char="•"/>
            </a:pPr>
            <a:r>
              <a:rPr lang="it-IT" sz="2000" b="1" dirty="0"/>
              <a:t>abbondante disponibilità di cibo, </a:t>
            </a:r>
          </a:p>
          <a:p>
            <a:pPr marL="257168" indent="-257168">
              <a:lnSpc>
                <a:spcPct val="150000"/>
              </a:lnSpc>
              <a:buFont typeface="Arial" panose="020B0604020202020204" pitchFamily="34" charset="0"/>
              <a:buChar char="•"/>
            </a:pPr>
            <a:r>
              <a:rPr lang="it-IT" sz="2000" b="1" dirty="0"/>
              <a:t>rifugi per la notte, </a:t>
            </a:r>
          </a:p>
          <a:p>
            <a:pPr marL="257168" indent="-257168">
              <a:lnSpc>
                <a:spcPct val="150000"/>
              </a:lnSpc>
              <a:buFont typeface="Arial" panose="020B0604020202020204" pitchFamily="34" charset="0"/>
              <a:buChar char="•"/>
            </a:pPr>
            <a:r>
              <a:rPr lang="it-IT" sz="2000" b="1" dirty="0"/>
              <a:t>carenza/assenza di predatori, </a:t>
            </a:r>
          </a:p>
          <a:p>
            <a:pPr marL="257168" indent="-257168">
              <a:lnSpc>
                <a:spcPct val="150000"/>
              </a:lnSpc>
              <a:buFont typeface="Arial" panose="020B0604020202020204" pitchFamily="34" charset="0"/>
              <a:buChar char="•"/>
            </a:pPr>
            <a:r>
              <a:rPr lang="it-IT" sz="2000" b="1" dirty="0"/>
              <a:t>illuminazione artificiale che, aumentando il periodo di luce, consente di prolungare sia il periodo riproduttivo che le ore da dedicare all’alimentazione. </a:t>
            </a:r>
          </a:p>
        </p:txBody>
      </p:sp>
      <p:pic>
        <p:nvPicPr>
          <p:cNvPr id="6" name="Immagine 5">
            <a:extLst>
              <a:ext uri="{FF2B5EF4-FFF2-40B4-BE49-F238E27FC236}">
                <a16:creationId xmlns:a16="http://schemas.microsoft.com/office/drawing/2014/main" id="{A7B713D1-9A9D-45F3-8AFD-985D666188CF}"/>
              </a:ext>
            </a:extLst>
          </p:cNvPr>
          <p:cNvPicPr>
            <a:picLocks noChangeAspect="1"/>
          </p:cNvPicPr>
          <p:nvPr/>
        </p:nvPicPr>
        <p:blipFill>
          <a:blip r:embed="rId5"/>
          <a:stretch>
            <a:fillRect/>
          </a:stretch>
        </p:blipFill>
        <p:spPr>
          <a:xfrm>
            <a:off x="330870" y="4139118"/>
            <a:ext cx="2544679" cy="1908509"/>
          </a:xfrm>
          <a:prstGeom prst="rect">
            <a:avLst/>
          </a:prstGeom>
        </p:spPr>
      </p:pic>
      <p:sp>
        <p:nvSpPr>
          <p:cNvPr id="9" name="Rettangolo 8">
            <a:extLst>
              <a:ext uri="{FF2B5EF4-FFF2-40B4-BE49-F238E27FC236}">
                <a16:creationId xmlns:a16="http://schemas.microsoft.com/office/drawing/2014/main" id="{B0635FBB-B833-4317-B8E3-623D450DA10B}"/>
              </a:ext>
            </a:extLst>
          </p:cNvPr>
          <p:cNvSpPr/>
          <p:nvPr/>
        </p:nvSpPr>
        <p:spPr>
          <a:xfrm>
            <a:off x="246063" y="6087428"/>
            <a:ext cx="2773279" cy="230832"/>
          </a:xfrm>
          <a:prstGeom prst="rect">
            <a:avLst/>
          </a:prstGeom>
        </p:spPr>
        <p:txBody>
          <a:bodyPr wrap="square">
            <a:spAutoFit/>
          </a:bodyPr>
          <a:lstStyle/>
          <a:p>
            <a:r>
              <a:rPr lang="it-IT" sz="900" dirty="0">
                <a:hlinkClick r:id="rId6">
                  <a:extLst>
                    <a:ext uri="{A12FA001-AC4F-418D-AE19-62706E023703}">
                      <ahyp:hlinkClr xmlns:ahyp="http://schemas.microsoft.com/office/drawing/2018/hyperlinkcolor" val="tx"/>
                    </a:ext>
                  </a:extLst>
                </a:hlinkClick>
              </a:rPr>
              <a:t>https://www.birdcam.it/webcam-agar/#top</a:t>
            </a:r>
            <a:endParaRPr lang="it-IT" sz="900" dirty="0"/>
          </a:p>
        </p:txBody>
      </p:sp>
      <p:pic>
        <p:nvPicPr>
          <p:cNvPr id="21" name="Immagine 20">
            <a:extLst>
              <a:ext uri="{FF2B5EF4-FFF2-40B4-BE49-F238E27FC236}">
                <a16:creationId xmlns:a16="http://schemas.microsoft.com/office/drawing/2014/main" id="{D8F95F39-6993-4398-98B8-2CBD47B30A1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17971"/>
          <a:stretch/>
        </p:blipFill>
        <p:spPr>
          <a:xfrm>
            <a:off x="4526584" y="4631924"/>
            <a:ext cx="2653007" cy="1415705"/>
          </a:xfrm>
          <a:prstGeom prst="rect">
            <a:avLst/>
          </a:prstGeom>
        </p:spPr>
      </p:pic>
      <p:pic>
        <p:nvPicPr>
          <p:cNvPr id="23" name="Immagine 22">
            <a:extLst>
              <a:ext uri="{FF2B5EF4-FFF2-40B4-BE49-F238E27FC236}">
                <a16:creationId xmlns:a16="http://schemas.microsoft.com/office/drawing/2014/main" id="{B9D40859-B5D3-4CBD-96E1-F2D15A3744F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72514" y="4514354"/>
            <a:ext cx="1371923" cy="1533275"/>
          </a:xfrm>
          <a:prstGeom prst="rect">
            <a:avLst/>
          </a:prstGeom>
        </p:spPr>
      </p:pic>
      <p:pic>
        <p:nvPicPr>
          <p:cNvPr id="25" name="Immagine 24">
            <a:extLst>
              <a:ext uri="{FF2B5EF4-FFF2-40B4-BE49-F238E27FC236}">
                <a16:creationId xmlns:a16="http://schemas.microsoft.com/office/drawing/2014/main" id="{55F5ED6F-F2E6-4309-92B3-7DA93F7AF5B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349601" y="4088511"/>
            <a:ext cx="1335059" cy="1951861"/>
          </a:xfrm>
          <a:prstGeom prst="rect">
            <a:avLst/>
          </a:prstGeom>
        </p:spPr>
      </p:pic>
      <p:pic>
        <p:nvPicPr>
          <p:cNvPr id="8" name="Immagine 6" descr="logoISPRA_SNPA.png">
            <a:extLst>
              <a:ext uri="{FF2B5EF4-FFF2-40B4-BE49-F238E27FC236}">
                <a16:creationId xmlns:a16="http://schemas.microsoft.com/office/drawing/2014/main" id="{0F5E6EDF-7826-4939-80E2-66C08A8D0F9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4000" y="62498"/>
            <a:ext cx="1609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ttore 1 8">
            <a:extLst>
              <a:ext uri="{FF2B5EF4-FFF2-40B4-BE49-F238E27FC236}">
                <a16:creationId xmlns:a16="http://schemas.microsoft.com/office/drawing/2014/main" id="{92851936-A27D-41A1-B3C6-4ADD0233EBF5}"/>
              </a:ext>
            </a:extLst>
          </p:cNvPr>
          <p:cNvCxnSpPr/>
          <p:nvPr/>
        </p:nvCxnSpPr>
        <p:spPr>
          <a:xfrm>
            <a:off x="246063" y="638427"/>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cxnSp>
        <p:nvCxnSpPr>
          <p:cNvPr id="11" name="Connettore 1 10">
            <a:extLst>
              <a:ext uri="{FF2B5EF4-FFF2-40B4-BE49-F238E27FC236}">
                <a16:creationId xmlns:a16="http://schemas.microsoft.com/office/drawing/2014/main" id="{CB5F27F6-E393-4610-A65C-D6DA9BA06A84}"/>
              </a:ext>
            </a:extLst>
          </p:cNvPr>
          <p:cNvCxnSpPr/>
          <p:nvPr/>
        </p:nvCxnSpPr>
        <p:spPr>
          <a:xfrm>
            <a:off x="246063" y="6642100"/>
            <a:ext cx="8609012" cy="1588"/>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a16="http://schemas.microsoft.com/office/drawing/2014/main" id="{06C0ABB0-B97E-43D5-B485-160B876BE162}"/>
              </a:ext>
            </a:extLst>
          </p:cNvPr>
          <p:cNvSpPr txBox="1"/>
          <p:nvPr/>
        </p:nvSpPr>
        <p:spPr>
          <a:xfrm>
            <a:off x="1796407" y="4144451"/>
            <a:ext cx="1079142" cy="230832"/>
          </a:xfrm>
          <a:prstGeom prst="rect">
            <a:avLst/>
          </a:prstGeom>
          <a:noFill/>
        </p:spPr>
        <p:txBody>
          <a:bodyPr wrap="none" rtlCol="0">
            <a:spAutoFit/>
          </a:bodyPr>
          <a:lstStyle/>
          <a:p>
            <a:r>
              <a:rPr lang="it-IT" sz="900" dirty="0"/>
              <a:t>Falco pellegrino</a:t>
            </a:r>
          </a:p>
        </p:txBody>
      </p:sp>
      <p:pic>
        <p:nvPicPr>
          <p:cNvPr id="3" name="Audio 2">
            <a:hlinkClick r:id="" action="ppaction://media"/>
            <a:extLst>
              <a:ext uri="{FF2B5EF4-FFF2-40B4-BE49-F238E27FC236}">
                <a16:creationId xmlns:a16="http://schemas.microsoft.com/office/drawing/2014/main" id="{660D0A3D-BE4D-4F41-898B-FC64F8ECC39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9538516"/>
      </p:ext>
    </p:extLst>
  </p:cSld>
  <p:clrMapOvr>
    <a:masterClrMapping/>
  </p:clrMapOvr>
  <mc:AlternateContent xmlns:mc="http://schemas.openxmlformats.org/markup-compatibility/2006" xmlns:p14="http://schemas.microsoft.com/office/powerpoint/2010/main">
    <mc:Choice Requires="p14">
      <p:transition spd="slow" p14:dur="2000" advTm="113315"/>
    </mc:Choice>
    <mc:Fallback xmlns="">
      <p:transition spd="slow" advTm="11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918D4F8-3D46-4C2D-BD9B-C102543AA314}"/>
              </a:ext>
            </a:extLst>
          </p:cNvPr>
          <p:cNvSpPr/>
          <p:nvPr/>
        </p:nvSpPr>
        <p:spPr>
          <a:xfrm>
            <a:off x="1310326" y="695792"/>
            <a:ext cx="7657211" cy="1015663"/>
          </a:xfrm>
          <a:prstGeom prst="rect">
            <a:avLst/>
          </a:prstGeom>
        </p:spPr>
        <p:txBody>
          <a:bodyPr wrap="square">
            <a:spAutoFit/>
          </a:bodyPr>
          <a:lstStyle/>
          <a:p>
            <a:r>
              <a:rPr lang="it-IT" sz="2000" b="1" dirty="0"/>
              <a:t>Le città possano assolvere un ruolo importante per la conservazione e tutela della biodiversità,  anche per sensibilizzare l’opinione pubblica.</a:t>
            </a:r>
          </a:p>
        </p:txBody>
      </p:sp>
      <p:sp>
        <p:nvSpPr>
          <p:cNvPr id="5" name="Titolo 1">
            <a:extLst>
              <a:ext uri="{FF2B5EF4-FFF2-40B4-BE49-F238E27FC236}">
                <a16:creationId xmlns:a16="http://schemas.microsoft.com/office/drawing/2014/main" id="{FB3EAFED-B00D-4289-8D9F-5F39B77ACEE0}"/>
              </a:ext>
            </a:extLst>
          </p:cNvPr>
          <p:cNvSpPr>
            <a:spLocks noGrp="1"/>
          </p:cNvSpPr>
          <p:nvPr>
            <p:ph type="title"/>
          </p:nvPr>
        </p:nvSpPr>
        <p:spPr>
          <a:xfrm>
            <a:off x="246063" y="1777396"/>
            <a:ext cx="8897938" cy="960668"/>
          </a:xfrm>
        </p:spPr>
        <p:txBody>
          <a:bodyPr>
            <a:noAutofit/>
          </a:bodyPr>
          <a:lstStyle/>
          <a:p>
            <a:r>
              <a:rPr lang="it-IT" sz="1800" b="1" dirty="0">
                <a:solidFill>
                  <a:schemeClr val="tx1"/>
                </a:solidFill>
              </a:rPr>
              <a:t>A Roma un terzo del territorio comunale è interessato da aree naturali protette (ad esempio quelle gestite da </a:t>
            </a:r>
            <a:r>
              <a:rPr lang="it-IT" sz="1800" b="1" dirty="0" err="1">
                <a:solidFill>
                  <a:schemeClr val="tx1"/>
                </a:solidFill>
              </a:rPr>
              <a:t>RomaNatura</a:t>
            </a:r>
            <a:r>
              <a:rPr lang="it-IT" sz="1800" b="1" dirty="0">
                <a:solidFill>
                  <a:schemeClr val="tx1"/>
                </a:solidFill>
              </a:rPr>
              <a:t>), compresi 8 siti tutelati a scala europea (siti Natura 2000) di cui uno interno alla città (sito «Villa Borghese e Villa Pamphili»).    </a:t>
            </a:r>
          </a:p>
        </p:txBody>
      </p:sp>
      <p:pic>
        <p:nvPicPr>
          <p:cNvPr id="7" name="Immagine 6">
            <a:extLst>
              <a:ext uri="{FF2B5EF4-FFF2-40B4-BE49-F238E27FC236}">
                <a16:creationId xmlns:a16="http://schemas.microsoft.com/office/drawing/2014/main" id="{2EDF41FA-7413-49ED-86A8-C9C0A0989124}"/>
              </a:ext>
            </a:extLst>
          </p:cNvPr>
          <p:cNvPicPr>
            <a:picLocks noChangeAspect="1"/>
          </p:cNvPicPr>
          <p:nvPr/>
        </p:nvPicPr>
        <p:blipFill rotWithShape="1">
          <a:blip r:embed="rId5"/>
          <a:srcRect l="7435" t="9824" r="3287"/>
          <a:stretch/>
        </p:blipFill>
        <p:spPr>
          <a:xfrm>
            <a:off x="424312" y="3288182"/>
            <a:ext cx="3971229" cy="3092746"/>
          </a:xfrm>
          <a:prstGeom prst="rect">
            <a:avLst/>
          </a:prstGeom>
        </p:spPr>
      </p:pic>
      <p:sp>
        <p:nvSpPr>
          <p:cNvPr id="8" name="Rettangolo 7">
            <a:extLst>
              <a:ext uri="{FF2B5EF4-FFF2-40B4-BE49-F238E27FC236}">
                <a16:creationId xmlns:a16="http://schemas.microsoft.com/office/drawing/2014/main" id="{8ACC1E8D-B78C-4A2E-A6CD-4D1779E3E2B1}"/>
              </a:ext>
            </a:extLst>
          </p:cNvPr>
          <p:cNvSpPr/>
          <p:nvPr/>
        </p:nvSpPr>
        <p:spPr>
          <a:xfrm>
            <a:off x="4475751" y="4901720"/>
            <a:ext cx="4668253" cy="1754326"/>
          </a:xfrm>
          <a:prstGeom prst="rect">
            <a:avLst/>
          </a:prstGeom>
        </p:spPr>
        <p:txBody>
          <a:bodyPr wrap="square">
            <a:spAutoFit/>
          </a:bodyPr>
          <a:lstStyle/>
          <a:p>
            <a:r>
              <a:rPr lang="it-IT" b="1" dirty="0"/>
              <a:t>Presenti anche 45 alberi monumentali (veri «monumenti naturali»): 20 in ambito urbano (ad esempio Villa Sciarra, Villa Celimontana, Villa Borghese) e 25 extraurbano (tutti nella tenuta presidenziale di Castelporziano).</a:t>
            </a:r>
          </a:p>
        </p:txBody>
      </p:sp>
      <p:pic>
        <p:nvPicPr>
          <p:cNvPr id="3" name="Immagine 2">
            <a:extLst>
              <a:ext uri="{FF2B5EF4-FFF2-40B4-BE49-F238E27FC236}">
                <a16:creationId xmlns:a16="http://schemas.microsoft.com/office/drawing/2014/main" id="{8730177A-06E9-4578-9E74-B963BAD3DE19}"/>
              </a:ext>
            </a:extLst>
          </p:cNvPr>
          <p:cNvPicPr>
            <a:picLocks noChangeAspect="1"/>
          </p:cNvPicPr>
          <p:nvPr/>
        </p:nvPicPr>
        <p:blipFill rotWithShape="1">
          <a:blip r:embed="rId6"/>
          <a:srcRect l="3590" t="8115" r="3058" b="4118"/>
          <a:stretch/>
        </p:blipFill>
        <p:spPr>
          <a:xfrm>
            <a:off x="5376112" y="2787625"/>
            <a:ext cx="2867530" cy="2021976"/>
          </a:xfrm>
          <a:prstGeom prst="rect">
            <a:avLst/>
          </a:prstGeom>
        </p:spPr>
      </p:pic>
      <p:sp>
        <p:nvSpPr>
          <p:cNvPr id="9" name="Titolo 1">
            <a:extLst>
              <a:ext uri="{FF2B5EF4-FFF2-40B4-BE49-F238E27FC236}">
                <a16:creationId xmlns:a16="http://schemas.microsoft.com/office/drawing/2014/main" id="{D8C6AA1E-0398-4592-A19C-73B145C90AAE}"/>
              </a:ext>
            </a:extLst>
          </p:cNvPr>
          <p:cNvSpPr txBox="1">
            <a:spLocks/>
          </p:cNvSpPr>
          <p:nvPr/>
        </p:nvSpPr>
        <p:spPr>
          <a:xfrm>
            <a:off x="1748592" y="91160"/>
            <a:ext cx="7483643" cy="480334"/>
          </a:xfrm>
          <a:prstGeom prst="rect">
            <a:avLst/>
          </a:prstGeom>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a:solidFill>
                  <a:srgbClr val="C00000"/>
                </a:solidFill>
              </a:rPr>
              <a:t>Aree naturali protette urbane e periurbane  </a:t>
            </a:r>
          </a:p>
        </p:txBody>
      </p:sp>
      <p:pic>
        <p:nvPicPr>
          <p:cNvPr id="10" name="Immagine 6" descr="logoISPRA_SNPA.png">
            <a:extLst>
              <a:ext uri="{FF2B5EF4-FFF2-40B4-BE49-F238E27FC236}">
                <a16:creationId xmlns:a16="http://schemas.microsoft.com/office/drawing/2014/main" id="{AF7F2EEA-22BB-4403-B946-20520E446AC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5874" y="46456"/>
            <a:ext cx="1609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1 8">
            <a:extLst>
              <a:ext uri="{FF2B5EF4-FFF2-40B4-BE49-F238E27FC236}">
                <a16:creationId xmlns:a16="http://schemas.microsoft.com/office/drawing/2014/main" id="{B718648E-D1C1-4674-823D-A027FAABFC1D}"/>
              </a:ext>
            </a:extLst>
          </p:cNvPr>
          <p:cNvCxnSpPr/>
          <p:nvPr/>
        </p:nvCxnSpPr>
        <p:spPr>
          <a:xfrm>
            <a:off x="246063" y="622385"/>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cxnSp>
        <p:nvCxnSpPr>
          <p:cNvPr id="12" name="Connettore 1 10">
            <a:extLst>
              <a:ext uri="{FF2B5EF4-FFF2-40B4-BE49-F238E27FC236}">
                <a16:creationId xmlns:a16="http://schemas.microsoft.com/office/drawing/2014/main" id="{BC3C5963-4362-4BFD-93DE-44FCD7A4E279}"/>
              </a:ext>
            </a:extLst>
          </p:cNvPr>
          <p:cNvCxnSpPr/>
          <p:nvPr/>
        </p:nvCxnSpPr>
        <p:spPr>
          <a:xfrm>
            <a:off x="246063" y="6642100"/>
            <a:ext cx="8609012" cy="1588"/>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29DE8765-E32A-41FA-9973-2FC7EBB868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8306561"/>
      </p:ext>
    </p:extLst>
  </p:cSld>
  <p:clrMapOvr>
    <a:masterClrMapping/>
  </p:clrMapOvr>
  <mc:AlternateContent xmlns:mc="http://schemas.openxmlformats.org/markup-compatibility/2006" xmlns:p14="http://schemas.microsoft.com/office/powerpoint/2010/main">
    <mc:Choice Requires="p14">
      <p:transition spd="slow" p14:dur="2000" advTm="109899"/>
    </mc:Choice>
    <mc:Fallback xmlns="">
      <p:transition spd="slow" advTm="10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2A50531-5CD9-4E49-89FD-E71FCF2CF9BA}"/>
              </a:ext>
            </a:extLst>
          </p:cNvPr>
          <p:cNvPicPr>
            <a:picLocks noChangeAspect="1"/>
          </p:cNvPicPr>
          <p:nvPr/>
        </p:nvPicPr>
        <p:blipFill>
          <a:blip r:embed="rId5"/>
          <a:stretch>
            <a:fillRect/>
          </a:stretch>
        </p:blipFill>
        <p:spPr>
          <a:xfrm>
            <a:off x="6160388" y="4342911"/>
            <a:ext cx="2839234" cy="2129426"/>
          </a:xfrm>
          <a:prstGeom prst="rect">
            <a:avLst/>
          </a:prstGeom>
        </p:spPr>
      </p:pic>
      <p:pic>
        <p:nvPicPr>
          <p:cNvPr id="13" name="Immagine 12">
            <a:extLst>
              <a:ext uri="{FF2B5EF4-FFF2-40B4-BE49-F238E27FC236}">
                <a16:creationId xmlns:a16="http://schemas.microsoft.com/office/drawing/2014/main" id="{A01EAFE0-6104-46A2-B496-79C4A693707F}"/>
              </a:ext>
            </a:extLst>
          </p:cNvPr>
          <p:cNvPicPr>
            <a:picLocks noChangeAspect="1"/>
          </p:cNvPicPr>
          <p:nvPr/>
        </p:nvPicPr>
        <p:blipFill>
          <a:blip r:embed="rId6"/>
          <a:stretch>
            <a:fillRect/>
          </a:stretch>
        </p:blipFill>
        <p:spPr>
          <a:xfrm>
            <a:off x="4795095" y="1430223"/>
            <a:ext cx="4178195" cy="2363291"/>
          </a:xfrm>
          <a:prstGeom prst="rect">
            <a:avLst/>
          </a:prstGeom>
        </p:spPr>
      </p:pic>
      <p:pic>
        <p:nvPicPr>
          <p:cNvPr id="15" name="Immagine 14">
            <a:extLst>
              <a:ext uri="{FF2B5EF4-FFF2-40B4-BE49-F238E27FC236}">
                <a16:creationId xmlns:a16="http://schemas.microsoft.com/office/drawing/2014/main" id="{DE1CA5BA-492D-4097-BF62-16D243087FCE}"/>
              </a:ext>
            </a:extLst>
          </p:cNvPr>
          <p:cNvPicPr>
            <a:picLocks noChangeAspect="1"/>
          </p:cNvPicPr>
          <p:nvPr/>
        </p:nvPicPr>
        <p:blipFill>
          <a:blip r:embed="rId7"/>
          <a:stretch>
            <a:fillRect/>
          </a:stretch>
        </p:blipFill>
        <p:spPr>
          <a:xfrm>
            <a:off x="319647" y="1351587"/>
            <a:ext cx="4317215" cy="2441925"/>
          </a:xfrm>
          <a:prstGeom prst="rect">
            <a:avLst/>
          </a:prstGeom>
        </p:spPr>
      </p:pic>
      <p:pic>
        <p:nvPicPr>
          <p:cNvPr id="33" name="Immagine 32">
            <a:extLst>
              <a:ext uri="{FF2B5EF4-FFF2-40B4-BE49-F238E27FC236}">
                <a16:creationId xmlns:a16="http://schemas.microsoft.com/office/drawing/2014/main" id="{61FA5685-4E39-441B-AF26-96F12BFA6A12}"/>
              </a:ext>
            </a:extLst>
          </p:cNvPr>
          <p:cNvPicPr>
            <a:picLocks noChangeAspect="1"/>
          </p:cNvPicPr>
          <p:nvPr/>
        </p:nvPicPr>
        <p:blipFill>
          <a:blip r:embed="rId8"/>
          <a:stretch>
            <a:fillRect/>
          </a:stretch>
        </p:blipFill>
        <p:spPr>
          <a:xfrm>
            <a:off x="5431875" y="4031809"/>
            <a:ext cx="1847836" cy="2460282"/>
          </a:xfrm>
          <a:prstGeom prst="rect">
            <a:avLst/>
          </a:prstGeom>
        </p:spPr>
      </p:pic>
      <p:pic>
        <p:nvPicPr>
          <p:cNvPr id="37" name="Immagine 36">
            <a:extLst>
              <a:ext uri="{FF2B5EF4-FFF2-40B4-BE49-F238E27FC236}">
                <a16:creationId xmlns:a16="http://schemas.microsoft.com/office/drawing/2014/main" id="{559A5B7C-AA09-41D1-AFF2-E425B2AA76F4}"/>
              </a:ext>
            </a:extLst>
          </p:cNvPr>
          <p:cNvPicPr>
            <a:picLocks noChangeAspect="1"/>
          </p:cNvPicPr>
          <p:nvPr/>
        </p:nvPicPr>
        <p:blipFill rotWithShape="1">
          <a:blip r:embed="rId9"/>
          <a:srcRect l="9885" t="15418" r="6523" b="43331"/>
          <a:stretch/>
        </p:blipFill>
        <p:spPr>
          <a:xfrm>
            <a:off x="267445" y="4814710"/>
            <a:ext cx="5079412" cy="1671086"/>
          </a:xfrm>
          <a:prstGeom prst="rect">
            <a:avLst/>
          </a:prstGeom>
        </p:spPr>
      </p:pic>
      <p:sp>
        <p:nvSpPr>
          <p:cNvPr id="38" name="CasellaDiTesto 37">
            <a:extLst>
              <a:ext uri="{FF2B5EF4-FFF2-40B4-BE49-F238E27FC236}">
                <a16:creationId xmlns:a16="http://schemas.microsoft.com/office/drawing/2014/main" id="{CAA3EFF6-6884-493A-9A49-A925E4C7F0CF}"/>
              </a:ext>
            </a:extLst>
          </p:cNvPr>
          <p:cNvSpPr txBox="1"/>
          <p:nvPr/>
        </p:nvSpPr>
        <p:spPr>
          <a:xfrm>
            <a:off x="5734111" y="3960050"/>
            <a:ext cx="3091199" cy="394802"/>
          </a:xfrm>
          <a:prstGeom prst="rect">
            <a:avLst/>
          </a:prstGeom>
          <a:solidFill>
            <a:srgbClr val="CCFFCC"/>
          </a:solidFill>
          <a:ln>
            <a:solidFill>
              <a:srgbClr val="008000"/>
            </a:solidFill>
          </a:ln>
        </p:spPr>
        <p:txBody>
          <a:bodyPr wrap="none" lIns="70945" tIns="35472" rIns="70945" bIns="35472" rtlCol="0">
            <a:spAutoFit/>
          </a:bodyPr>
          <a:lstStyle/>
          <a:p>
            <a:r>
              <a:rPr lang="it-IT" sz="2100" b="1" dirty="0">
                <a:solidFill>
                  <a:srgbClr val="008000"/>
                </a:solidFill>
              </a:rPr>
              <a:t>R.N. Decima Malafede</a:t>
            </a:r>
          </a:p>
        </p:txBody>
      </p:sp>
      <p:sp>
        <p:nvSpPr>
          <p:cNvPr id="39" name="CasellaDiTesto 38">
            <a:extLst>
              <a:ext uri="{FF2B5EF4-FFF2-40B4-BE49-F238E27FC236}">
                <a16:creationId xmlns:a16="http://schemas.microsoft.com/office/drawing/2014/main" id="{18371152-9E62-4E17-9197-DEF2D95698E0}"/>
              </a:ext>
            </a:extLst>
          </p:cNvPr>
          <p:cNvSpPr txBox="1"/>
          <p:nvPr/>
        </p:nvSpPr>
        <p:spPr>
          <a:xfrm>
            <a:off x="3360477" y="1078820"/>
            <a:ext cx="2954943" cy="394802"/>
          </a:xfrm>
          <a:prstGeom prst="rect">
            <a:avLst/>
          </a:prstGeom>
          <a:solidFill>
            <a:srgbClr val="CCFFCC"/>
          </a:solidFill>
          <a:ln>
            <a:solidFill>
              <a:srgbClr val="008000"/>
            </a:solidFill>
          </a:ln>
        </p:spPr>
        <p:txBody>
          <a:bodyPr wrap="none" lIns="70945" tIns="35472" rIns="70945" bIns="35472" rtlCol="0">
            <a:spAutoFit/>
          </a:bodyPr>
          <a:lstStyle/>
          <a:p>
            <a:r>
              <a:rPr lang="it-IT" sz="2100" b="1" dirty="0">
                <a:solidFill>
                  <a:srgbClr val="008000"/>
                </a:solidFill>
              </a:rPr>
              <a:t>R.N. Valle dell’Aniene</a:t>
            </a:r>
          </a:p>
        </p:txBody>
      </p:sp>
      <p:sp>
        <p:nvSpPr>
          <p:cNvPr id="40" name="CasellaDiTesto 39">
            <a:extLst>
              <a:ext uri="{FF2B5EF4-FFF2-40B4-BE49-F238E27FC236}">
                <a16:creationId xmlns:a16="http://schemas.microsoft.com/office/drawing/2014/main" id="{C57C1948-6BF1-4E76-B790-6EA2AB4B6147}"/>
              </a:ext>
            </a:extLst>
          </p:cNvPr>
          <p:cNvSpPr txBox="1"/>
          <p:nvPr/>
        </p:nvSpPr>
        <p:spPr>
          <a:xfrm>
            <a:off x="241968" y="4461005"/>
            <a:ext cx="3943996" cy="394802"/>
          </a:xfrm>
          <a:prstGeom prst="rect">
            <a:avLst/>
          </a:prstGeom>
          <a:solidFill>
            <a:srgbClr val="CCFFCC"/>
          </a:solidFill>
          <a:ln>
            <a:solidFill>
              <a:srgbClr val="008000"/>
            </a:solidFill>
          </a:ln>
        </p:spPr>
        <p:txBody>
          <a:bodyPr wrap="none" lIns="70945" tIns="35472" rIns="70945" bIns="35472" rtlCol="0">
            <a:spAutoFit/>
          </a:bodyPr>
          <a:lstStyle/>
          <a:p>
            <a:r>
              <a:rPr lang="it-IT" sz="2100" b="1" dirty="0">
                <a:solidFill>
                  <a:srgbClr val="008000"/>
                </a:solidFill>
              </a:rPr>
              <a:t>R.N. Laurentino Acquacetosa</a:t>
            </a:r>
          </a:p>
        </p:txBody>
      </p:sp>
      <p:sp>
        <p:nvSpPr>
          <p:cNvPr id="10" name="Rettangolo 9">
            <a:extLst>
              <a:ext uri="{FF2B5EF4-FFF2-40B4-BE49-F238E27FC236}">
                <a16:creationId xmlns:a16="http://schemas.microsoft.com/office/drawing/2014/main" id="{69B50012-082D-4B50-84E0-EE099C5C2C26}"/>
              </a:ext>
            </a:extLst>
          </p:cNvPr>
          <p:cNvSpPr/>
          <p:nvPr/>
        </p:nvSpPr>
        <p:spPr>
          <a:xfrm>
            <a:off x="1863725" y="114378"/>
            <a:ext cx="8987589" cy="369332"/>
          </a:xfrm>
          <a:prstGeom prst="rect">
            <a:avLst/>
          </a:prstGeom>
        </p:spPr>
        <p:txBody>
          <a:bodyPr wrap="square">
            <a:spAutoFit/>
          </a:bodyPr>
          <a:lstStyle/>
          <a:p>
            <a:r>
              <a:rPr lang="it-IT" b="1" dirty="0"/>
              <a:t>Qualche esempio di area naturale protetta urbana e periurbana</a:t>
            </a:r>
          </a:p>
        </p:txBody>
      </p:sp>
      <p:sp>
        <p:nvSpPr>
          <p:cNvPr id="11" name="CasellaDiTesto 10">
            <a:extLst>
              <a:ext uri="{FF2B5EF4-FFF2-40B4-BE49-F238E27FC236}">
                <a16:creationId xmlns:a16="http://schemas.microsoft.com/office/drawing/2014/main" id="{A8351F5D-0877-48CF-A147-0299AE2DEA0F}"/>
              </a:ext>
            </a:extLst>
          </p:cNvPr>
          <p:cNvSpPr txBox="1"/>
          <p:nvPr/>
        </p:nvSpPr>
        <p:spPr>
          <a:xfrm>
            <a:off x="7750285" y="6628206"/>
            <a:ext cx="1104790" cy="230832"/>
          </a:xfrm>
          <a:prstGeom prst="rect">
            <a:avLst/>
          </a:prstGeom>
          <a:noFill/>
        </p:spPr>
        <p:txBody>
          <a:bodyPr wrap="none" rtlCol="0">
            <a:spAutoFit/>
          </a:bodyPr>
          <a:lstStyle/>
          <a:p>
            <a:r>
              <a:rPr lang="it-IT" sz="900" dirty="0"/>
              <a:t>Foto: M. Mirabile</a:t>
            </a:r>
          </a:p>
        </p:txBody>
      </p:sp>
      <p:pic>
        <p:nvPicPr>
          <p:cNvPr id="12" name="Immagine 6" descr="logoISPRA_SNPA.png">
            <a:extLst>
              <a:ext uri="{FF2B5EF4-FFF2-40B4-BE49-F238E27FC236}">
                <a16:creationId xmlns:a16="http://schemas.microsoft.com/office/drawing/2014/main" id="{B9ECDD7E-4299-43A6-9048-B0EA92A9146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4000" y="30414"/>
            <a:ext cx="1609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ttore 1 8">
            <a:extLst>
              <a:ext uri="{FF2B5EF4-FFF2-40B4-BE49-F238E27FC236}">
                <a16:creationId xmlns:a16="http://schemas.microsoft.com/office/drawing/2014/main" id="{209D8803-5FE7-4AC9-9E97-3A1F6CCD3D31}"/>
              </a:ext>
            </a:extLst>
          </p:cNvPr>
          <p:cNvCxnSpPr/>
          <p:nvPr/>
        </p:nvCxnSpPr>
        <p:spPr>
          <a:xfrm>
            <a:off x="246063" y="638427"/>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cxnSp>
        <p:nvCxnSpPr>
          <p:cNvPr id="16" name="Connettore 1 10">
            <a:extLst>
              <a:ext uri="{FF2B5EF4-FFF2-40B4-BE49-F238E27FC236}">
                <a16:creationId xmlns:a16="http://schemas.microsoft.com/office/drawing/2014/main" id="{D851F4E9-DF6D-4BA8-B1A0-5D992277F2B6}"/>
              </a:ext>
            </a:extLst>
          </p:cNvPr>
          <p:cNvCxnSpPr/>
          <p:nvPr/>
        </p:nvCxnSpPr>
        <p:spPr>
          <a:xfrm>
            <a:off x="246063" y="6642100"/>
            <a:ext cx="8609012" cy="1588"/>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86A34804-5254-4476-874D-80A7A473BD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0292302"/>
      </p:ext>
    </p:extLst>
  </p:cSld>
  <p:clrMapOvr>
    <a:masterClrMapping/>
  </p:clrMapOvr>
  <mc:AlternateContent xmlns:mc="http://schemas.openxmlformats.org/markup-compatibility/2006" xmlns:p14="http://schemas.microsoft.com/office/powerpoint/2010/main">
    <mc:Choice Requires="p14">
      <p:transition spd="slow" p14:dur="2000" advTm="82338"/>
    </mc:Choice>
    <mc:Fallback xmlns="">
      <p:transition spd="slow" advTm="8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657954-CDFE-4E98-A1BD-A737855D43EE}"/>
              </a:ext>
            </a:extLst>
          </p:cNvPr>
          <p:cNvSpPr>
            <a:spLocks noGrp="1"/>
          </p:cNvSpPr>
          <p:nvPr>
            <p:ph type="title"/>
          </p:nvPr>
        </p:nvSpPr>
        <p:spPr>
          <a:xfrm>
            <a:off x="1992305" y="45046"/>
            <a:ext cx="4504748" cy="480334"/>
          </a:xfrm>
        </p:spPr>
        <p:txBody>
          <a:bodyPr>
            <a:noAutofit/>
          </a:bodyPr>
          <a:lstStyle/>
          <a:p>
            <a:r>
              <a:rPr lang="it-IT" sz="2800" b="1" dirty="0">
                <a:solidFill>
                  <a:srgbClr val="C00000"/>
                </a:solidFill>
              </a:rPr>
              <a:t>Atlanti faunistici urbani </a:t>
            </a:r>
          </a:p>
        </p:txBody>
      </p:sp>
      <p:sp>
        <p:nvSpPr>
          <p:cNvPr id="3" name="Segnaposto contenuto 2">
            <a:extLst>
              <a:ext uri="{FF2B5EF4-FFF2-40B4-BE49-F238E27FC236}">
                <a16:creationId xmlns:a16="http://schemas.microsoft.com/office/drawing/2014/main" id="{3EADD232-D4F5-422B-957C-E174FE0F294D}"/>
              </a:ext>
            </a:extLst>
          </p:cNvPr>
          <p:cNvSpPr>
            <a:spLocks noGrp="1"/>
          </p:cNvSpPr>
          <p:nvPr>
            <p:ph idx="1"/>
          </p:nvPr>
        </p:nvSpPr>
        <p:spPr>
          <a:xfrm>
            <a:off x="574592" y="1403537"/>
            <a:ext cx="6788180" cy="3121132"/>
          </a:xfrm>
        </p:spPr>
        <p:txBody>
          <a:bodyPr>
            <a:noAutofit/>
          </a:bodyPr>
          <a:lstStyle/>
          <a:p>
            <a:r>
              <a:rPr lang="it-IT" b="1" dirty="0">
                <a:solidFill>
                  <a:schemeClr val="tx1"/>
                </a:solidFill>
              </a:rPr>
              <a:t>Gli atlanti indagano la distribuzione delle varie specie nello spazio.</a:t>
            </a:r>
          </a:p>
          <a:p>
            <a:r>
              <a:rPr lang="it-IT" b="1" dirty="0">
                <a:solidFill>
                  <a:schemeClr val="tx1"/>
                </a:solidFill>
              </a:rPr>
              <a:t>Utili per gestire e pianificare le aree verdi urbane e per monitorare la biodiversità. </a:t>
            </a:r>
          </a:p>
          <a:p>
            <a:r>
              <a:rPr lang="it-IT" b="1" dirty="0">
                <a:solidFill>
                  <a:schemeClr val="tx1"/>
                </a:solidFill>
              </a:rPr>
              <a:t>Rappresentano validi strumenti per sensibilizzare i cittadini nei confronti della natura urbana. </a:t>
            </a:r>
          </a:p>
          <a:p>
            <a:r>
              <a:rPr lang="it-IT" b="1" dirty="0">
                <a:solidFill>
                  <a:schemeClr val="tx1"/>
                </a:solidFill>
              </a:rPr>
              <a:t>I più diffusi sono quelli sugli uccelli e l’Italia è al primo posto al mondo per produzione di atlanti ornitologici urbani (ben 61 relativi a 41 città). </a:t>
            </a:r>
          </a:p>
        </p:txBody>
      </p:sp>
      <p:pic>
        <p:nvPicPr>
          <p:cNvPr id="5" name="Immagine 4">
            <a:extLst>
              <a:ext uri="{FF2B5EF4-FFF2-40B4-BE49-F238E27FC236}">
                <a16:creationId xmlns:a16="http://schemas.microsoft.com/office/drawing/2014/main" id="{6F366AFD-52F3-4C6D-94F7-D020BAEB827F}"/>
              </a:ext>
            </a:extLst>
          </p:cNvPr>
          <p:cNvPicPr>
            <a:picLocks noChangeAspect="1"/>
          </p:cNvPicPr>
          <p:nvPr/>
        </p:nvPicPr>
        <p:blipFill>
          <a:blip r:embed="rId5"/>
          <a:stretch>
            <a:fillRect/>
          </a:stretch>
        </p:blipFill>
        <p:spPr>
          <a:xfrm>
            <a:off x="6209843" y="4712834"/>
            <a:ext cx="1285875" cy="1828259"/>
          </a:xfrm>
          <a:prstGeom prst="rect">
            <a:avLst/>
          </a:prstGeom>
        </p:spPr>
      </p:pic>
      <p:pic>
        <p:nvPicPr>
          <p:cNvPr id="7" name="Immagine 6">
            <a:extLst>
              <a:ext uri="{FF2B5EF4-FFF2-40B4-BE49-F238E27FC236}">
                <a16:creationId xmlns:a16="http://schemas.microsoft.com/office/drawing/2014/main" id="{9F6FA900-0E2C-4885-A558-C8C4A5C82AB8}"/>
              </a:ext>
            </a:extLst>
          </p:cNvPr>
          <p:cNvPicPr>
            <a:picLocks noChangeAspect="1"/>
          </p:cNvPicPr>
          <p:nvPr/>
        </p:nvPicPr>
        <p:blipFill>
          <a:blip r:embed="rId6"/>
          <a:stretch>
            <a:fillRect/>
          </a:stretch>
        </p:blipFill>
        <p:spPr>
          <a:xfrm>
            <a:off x="7468016" y="740060"/>
            <a:ext cx="1387059" cy="1849410"/>
          </a:xfrm>
          <a:prstGeom prst="rect">
            <a:avLst/>
          </a:prstGeom>
        </p:spPr>
      </p:pic>
      <p:pic>
        <p:nvPicPr>
          <p:cNvPr id="9" name="Immagine 8">
            <a:extLst>
              <a:ext uri="{FF2B5EF4-FFF2-40B4-BE49-F238E27FC236}">
                <a16:creationId xmlns:a16="http://schemas.microsoft.com/office/drawing/2014/main" id="{89368649-E346-48A0-81CB-3E408BA60F5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95718" y="2769727"/>
            <a:ext cx="1387059" cy="1741988"/>
          </a:xfrm>
          <a:prstGeom prst="rect">
            <a:avLst/>
          </a:prstGeom>
        </p:spPr>
      </p:pic>
      <p:pic>
        <p:nvPicPr>
          <p:cNvPr id="11" name="Immagine 10">
            <a:extLst>
              <a:ext uri="{FF2B5EF4-FFF2-40B4-BE49-F238E27FC236}">
                <a16:creationId xmlns:a16="http://schemas.microsoft.com/office/drawing/2014/main" id="{059252A2-2187-4B49-94A8-8FAC2DF1AB4A}"/>
              </a:ext>
            </a:extLst>
          </p:cNvPr>
          <p:cNvPicPr>
            <a:picLocks noChangeAspect="1"/>
          </p:cNvPicPr>
          <p:nvPr/>
        </p:nvPicPr>
        <p:blipFill>
          <a:blip r:embed="rId8"/>
          <a:stretch>
            <a:fillRect/>
          </a:stretch>
        </p:blipFill>
        <p:spPr>
          <a:xfrm>
            <a:off x="4796863" y="4655345"/>
            <a:ext cx="1339346" cy="1885746"/>
          </a:xfrm>
          <a:prstGeom prst="rect">
            <a:avLst/>
          </a:prstGeom>
        </p:spPr>
      </p:pic>
      <p:pic>
        <p:nvPicPr>
          <p:cNvPr id="13" name="Immagine 12">
            <a:extLst>
              <a:ext uri="{FF2B5EF4-FFF2-40B4-BE49-F238E27FC236}">
                <a16:creationId xmlns:a16="http://schemas.microsoft.com/office/drawing/2014/main" id="{52983D55-F6FF-4A35-B69F-EE94582FF1E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69689" y="4737783"/>
            <a:ext cx="1285875" cy="1803310"/>
          </a:xfrm>
          <a:prstGeom prst="rect">
            <a:avLst/>
          </a:prstGeom>
        </p:spPr>
      </p:pic>
      <p:pic>
        <p:nvPicPr>
          <p:cNvPr id="15" name="Immagine 14">
            <a:extLst>
              <a:ext uri="{FF2B5EF4-FFF2-40B4-BE49-F238E27FC236}">
                <a16:creationId xmlns:a16="http://schemas.microsoft.com/office/drawing/2014/main" id="{50EC84CF-BAAA-4BB2-8D22-DEDBA51501F0}"/>
              </a:ext>
            </a:extLst>
          </p:cNvPr>
          <p:cNvPicPr>
            <a:picLocks noChangeAspect="1"/>
          </p:cNvPicPr>
          <p:nvPr/>
        </p:nvPicPr>
        <p:blipFill>
          <a:blip r:embed="rId10"/>
          <a:stretch>
            <a:fillRect/>
          </a:stretch>
        </p:blipFill>
        <p:spPr>
          <a:xfrm>
            <a:off x="3366382" y="4836469"/>
            <a:ext cx="1204601" cy="1704625"/>
          </a:xfrm>
          <a:prstGeom prst="rect">
            <a:avLst/>
          </a:prstGeom>
        </p:spPr>
      </p:pic>
      <p:pic>
        <p:nvPicPr>
          <p:cNvPr id="17" name="Immagine 16">
            <a:extLst>
              <a:ext uri="{FF2B5EF4-FFF2-40B4-BE49-F238E27FC236}">
                <a16:creationId xmlns:a16="http://schemas.microsoft.com/office/drawing/2014/main" id="{552B1F27-27BB-4AD5-B5E3-0D0BD705A34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8406" y="4707586"/>
            <a:ext cx="1285875" cy="1833506"/>
          </a:xfrm>
          <a:prstGeom prst="rect">
            <a:avLst/>
          </a:prstGeom>
        </p:spPr>
      </p:pic>
      <p:pic>
        <p:nvPicPr>
          <p:cNvPr id="19" name="Immagine 18">
            <a:extLst>
              <a:ext uri="{FF2B5EF4-FFF2-40B4-BE49-F238E27FC236}">
                <a16:creationId xmlns:a16="http://schemas.microsoft.com/office/drawing/2014/main" id="{8A13C96E-13FD-4321-8D1A-6C0D78235A6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640324" y="4712291"/>
            <a:ext cx="1285875" cy="1828800"/>
          </a:xfrm>
          <a:prstGeom prst="rect">
            <a:avLst/>
          </a:prstGeom>
        </p:spPr>
      </p:pic>
      <p:pic>
        <p:nvPicPr>
          <p:cNvPr id="12" name="Immagine 6" descr="logoISPRA_SNPA.png">
            <a:extLst>
              <a:ext uri="{FF2B5EF4-FFF2-40B4-BE49-F238E27FC236}">
                <a16:creationId xmlns:a16="http://schemas.microsoft.com/office/drawing/2014/main" id="{27F66C1D-16A9-4ED8-B4D6-62E31555801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4000" y="62498"/>
            <a:ext cx="1609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ttore 1 8">
            <a:extLst>
              <a:ext uri="{FF2B5EF4-FFF2-40B4-BE49-F238E27FC236}">
                <a16:creationId xmlns:a16="http://schemas.microsoft.com/office/drawing/2014/main" id="{4AEBACFF-0488-4581-89B8-A1F7ED977AEF}"/>
              </a:ext>
            </a:extLst>
          </p:cNvPr>
          <p:cNvCxnSpPr/>
          <p:nvPr/>
        </p:nvCxnSpPr>
        <p:spPr>
          <a:xfrm>
            <a:off x="246063" y="654469"/>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cxnSp>
        <p:nvCxnSpPr>
          <p:cNvPr id="16" name="Connettore 1 10">
            <a:extLst>
              <a:ext uri="{FF2B5EF4-FFF2-40B4-BE49-F238E27FC236}">
                <a16:creationId xmlns:a16="http://schemas.microsoft.com/office/drawing/2014/main" id="{85D7467C-D5A1-49B5-8B6A-96507D3BD1DB}"/>
              </a:ext>
            </a:extLst>
          </p:cNvPr>
          <p:cNvCxnSpPr/>
          <p:nvPr/>
        </p:nvCxnSpPr>
        <p:spPr>
          <a:xfrm>
            <a:off x="246063" y="6642100"/>
            <a:ext cx="8609012" cy="1588"/>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C728852D-0C0F-4CF9-A307-2DAE507258C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92777562"/>
      </p:ext>
    </p:extLst>
  </p:cSld>
  <p:clrMapOvr>
    <a:masterClrMapping/>
  </p:clrMapOvr>
  <mc:AlternateContent xmlns:mc="http://schemas.openxmlformats.org/markup-compatibility/2006" xmlns:p14="http://schemas.microsoft.com/office/powerpoint/2010/main">
    <mc:Choice Requires="p14">
      <p:transition spd="slow" p14:dur="2000" advTm="85629"/>
    </mc:Choice>
    <mc:Fallback xmlns="">
      <p:transition spd="slow" advTm="8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34831D-4BBA-4AE9-AD5C-1E6E5BFFA1C0}"/>
              </a:ext>
            </a:extLst>
          </p:cNvPr>
          <p:cNvSpPr>
            <a:spLocks noGrp="1"/>
          </p:cNvSpPr>
          <p:nvPr>
            <p:ph type="title"/>
          </p:nvPr>
        </p:nvSpPr>
        <p:spPr>
          <a:xfrm>
            <a:off x="1987688" y="114895"/>
            <a:ext cx="2905154" cy="422255"/>
          </a:xfrm>
        </p:spPr>
        <p:txBody>
          <a:bodyPr>
            <a:noAutofit/>
          </a:bodyPr>
          <a:lstStyle/>
          <a:p>
            <a:r>
              <a:rPr lang="it-IT" sz="2800" b="1" dirty="0">
                <a:solidFill>
                  <a:srgbClr val="C00000"/>
                </a:solidFill>
              </a:rPr>
              <a:t>Specie aliene</a:t>
            </a:r>
          </a:p>
        </p:txBody>
      </p:sp>
      <p:sp>
        <p:nvSpPr>
          <p:cNvPr id="3" name="Segnaposto contenuto 2">
            <a:extLst>
              <a:ext uri="{FF2B5EF4-FFF2-40B4-BE49-F238E27FC236}">
                <a16:creationId xmlns:a16="http://schemas.microsoft.com/office/drawing/2014/main" id="{EA13B5E5-DF42-4790-B0BB-F9EA417B11E2}"/>
              </a:ext>
            </a:extLst>
          </p:cNvPr>
          <p:cNvSpPr>
            <a:spLocks noGrp="1"/>
          </p:cNvSpPr>
          <p:nvPr>
            <p:ph idx="1"/>
          </p:nvPr>
        </p:nvSpPr>
        <p:spPr>
          <a:xfrm>
            <a:off x="1368365" y="768975"/>
            <a:ext cx="7711467" cy="3586659"/>
          </a:xfrm>
        </p:spPr>
        <p:txBody>
          <a:bodyPr>
            <a:noAutofit/>
          </a:bodyPr>
          <a:lstStyle/>
          <a:p>
            <a:r>
              <a:rPr lang="it-IT" b="1" dirty="0">
                <a:solidFill>
                  <a:schemeClr val="tx1"/>
                </a:solidFill>
              </a:rPr>
              <a:t>Le specie aliene (o alloctone) sono quelle trasportate dall'uomo in modo volontario o accidentale al di fuori della loro area d'origine.</a:t>
            </a:r>
          </a:p>
          <a:p>
            <a:r>
              <a:rPr lang="it-IT" b="1" dirty="0">
                <a:solidFill>
                  <a:schemeClr val="tx1"/>
                </a:solidFill>
              </a:rPr>
              <a:t>Alcune si insediano con successo nell'area in cui vengono introdotte, causando gravi danni alle specie e agli ecosistemi originari, spesso accompagnati da ricadute economiche e problemi sanitari. Queste specie sono definite specie aliene invasive. </a:t>
            </a:r>
          </a:p>
          <a:p>
            <a:r>
              <a:rPr lang="it-IT" b="1" dirty="0">
                <a:solidFill>
                  <a:schemeClr val="tx1"/>
                </a:solidFill>
              </a:rPr>
              <a:t>Diversi lavori suggeriscono che le specie alloctone hanno più successo nelle città perché gli ambienti più urbanizzati  favoriscono la loro diffusione. Le città tuttavia hanno anche un ruolo importante per sensibilizzare l’opinione pubblica.</a:t>
            </a:r>
          </a:p>
        </p:txBody>
      </p:sp>
      <p:pic>
        <p:nvPicPr>
          <p:cNvPr id="5" name="Immagine 4">
            <a:extLst>
              <a:ext uri="{FF2B5EF4-FFF2-40B4-BE49-F238E27FC236}">
                <a16:creationId xmlns:a16="http://schemas.microsoft.com/office/drawing/2014/main" id="{1D98A756-832C-4F3D-8272-9186EE169F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4409" r="27956"/>
          <a:stretch/>
        </p:blipFill>
        <p:spPr>
          <a:xfrm>
            <a:off x="269480" y="4897893"/>
            <a:ext cx="1491917" cy="1336655"/>
          </a:xfrm>
          <a:prstGeom prst="rect">
            <a:avLst/>
          </a:prstGeom>
        </p:spPr>
      </p:pic>
      <p:pic>
        <p:nvPicPr>
          <p:cNvPr id="7" name="Immagine 6">
            <a:extLst>
              <a:ext uri="{FF2B5EF4-FFF2-40B4-BE49-F238E27FC236}">
                <a16:creationId xmlns:a16="http://schemas.microsoft.com/office/drawing/2014/main" id="{B0DDC62D-CFA4-4861-846A-80DBBB4B6AB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834370" y="4844898"/>
            <a:ext cx="2681281" cy="1389648"/>
          </a:xfrm>
          <a:prstGeom prst="rect">
            <a:avLst/>
          </a:prstGeom>
        </p:spPr>
      </p:pic>
      <p:sp>
        <p:nvSpPr>
          <p:cNvPr id="8" name="Rettangolo 7">
            <a:extLst>
              <a:ext uri="{FF2B5EF4-FFF2-40B4-BE49-F238E27FC236}">
                <a16:creationId xmlns:a16="http://schemas.microsoft.com/office/drawing/2014/main" id="{4A75B654-1FC0-48F8-8005-C7CACFEA96A4}"/>
              </a:ext>
            </a:extLst>
          </p:cNvPr>
          <p:cNvSpPr/>
          <p:nvPr/>
        </p:nvSpPr>
        <p:spPr>
          <a:xfrm>
            <a:off x="585427" y="4534989"/>
            <a:ext cx="2698175" cy="300082"/>
          </a:xfrm>
          <a:prstGeom prst="rect">
            <a:avLst/>
          </a:prstGeom>
        </p:spPr>
        <p:txBody>
          <a:bodyPr wrap="none">
            <a:spAutoFit/>
          </a:bodyPr>
          <a:lstStyle/>
          <a:p>
            <a:r>
              <a:rPr lang="it-IT" sz="1350" dirty="0"/>
              <a:t>Tartaruga palustre americana</a:t>
            </a:r>
          </a:p>
        </p:txBody>
      </p:sp>
      <p:sp>
        <p:nvSpPr>
          <p:cNvPr id="9" name="CasellaDiTesto 8">
            <a:extLst>
              <a:ext uri="{FF2B5EF4-FFF2-40B4-BE49-F238E27FC236}">
                <a16:creationId xmlns:a16="http://schemas.microsoft.com/office/drawing/2014/main" id="{6FDDBC02-3497-43A2-9BDD-C40EE26E640D}"/>
              </a:ext>
            </a:extLst>
          </p:cNvPr>
          <p:cNvSpPr txBox="1"/>
          <p:nvPr/>
        </p:nvSpPr>
        <p:spPr>
          <a:xfrm>
            <a:off x="1183879" y="6233273"/>
            <a:ext cx="1104790" cy="230832"/>
          </a:xfrm>
          <a:prstGeom prst="rect">
            <a:avLst/>
          </a:prstGeom>
          <a:noFill/>
        </p:spPr>
        <p:txBody>
          <a:bodyPr wrap="none" rtlCol="0">
            <a:spAutoFit/>
          </a:bodyPr>
          <a:lstStyle/>
          <a:p>
            <a:r>
              <a:rPr lang="it-IT" sz="900" dirty="0"/>
              <a:t>Foto: M. Mirabile</a:t>
            </a:r>
          </a:p>
        </p:txBody>
      </p:sp>
      <p:pic>
        <p:nvPicPr>
          <p:cNvPr id="10" name="Immagine 9">
            <a:extLst>
              <a:ext uri="{FF2B5EF4-FFF2-40B4-BE49-F238E27FC236}">
                <a16:creationId xmlns:a16="http://schemas.microsoft.com/office/drawing/2014/main" id="{EE3F9686-5746-49B6-8C2F-E8BC5B1BB1E2}"/>
              </a:ext>
            </a:extLst>
          </p:cNvPr>
          <p:cNvPicPr>
            <a:picLocks noChangeAspect="1"/>
          </p:cNvPicPr>
          <p:nvPr/>
        </p:nvPicPr>
        <p:blipFill>
          <a:blip r:embed="rId7"/>
          <a:stretch>
            <a:fillRect/>
          </a:stretch>
        </p:blipFill>
        <p:spPr>
          <a:xfrm>
            <a:off x="6815069" y="4738262"/>
            <a:ext cx="2250229" cy="1523593"/>
          </a:xfrm>
          <a:prstGeom prst="rect">
            <a:avLst/>
          </a:prstGeom>
        </p:spPr>
      </p:pic>
      <p:sp>
        <p:nvSpPr>
          <p:cNvPr id="11" name="Rettangolo 10">
            <a:extLst>
              <a:ext uri="{FF2B5EF4-FFF2-40B4-BE49-F238E27FC236}">
                <a16:creationId xmlns:a16="http://schemas.microsoft.com/office/drawing/2014/main" id="{E6A98555-71A1-47CE-B266-7234803EA9E9}"/>
              </a:ext>
            </a:extLst>
          </p:cNvPr>
          <p:cNvSpPr/>
          <p:nvPr/>
        </p:nvSpPr>
        <p:spPr>
          <a:xfrm>
            <a:off x="6725652" y="4438180"/>
            <a:ext cx="2244525" cy="300082"/>
          </a:xfrm>
          <a:prstGeom prst="rect">
            <a:avLst/>
          </a:prstGeom>
        </p:spPr>
        <p:txBody>
          <a:bodyPr wrap="none">
            <a:spAutoFit/>
          </a:bodyPr>
          <a:lstStyle/>
          <a:p>
            <a:r>
              <a:rPr lang="it-IT" sz="1350" dirty="0"/>
              <a:t>Parrocchetto dal collare</a:t>
            </a:r>
          </a:p>
        </p:txBody>
      </p:sp>
      <p:sp>
        <p:nvSpPr>
          <p:cNvPr id="12" name="CasellaDiTesto 11">
            <a:extLst>
              <a:ext uri="{FF2B5EF4-FFF2-40B4-BE49-F238E27FC236}">
                <a16:creationId xmlns:a16="http://schemas.microsoft.com/office/drawing/2014/main" id="{9FADD131-2F04-4013-9699-D46B36A4C24A}"/>
              </a:ext>
            </a:extLst>
          </p:cNvPr>
          <p:cNvSpPr txBox="1"/>
          <p:nvPr/>
        </p:nvSpPr>
        <p:spPr>
          <a:xfrm>
            <a:off x="6919451" y="6244862"/>
            <a:ext cx="1040670" cy="230832"/>
          </a:xfrm>
          <a:prstGeom prst="rect">
            <a:avLst/>
          </a:prstGeom>
          <a:noFill/>
        </p:spPr>
        <p:txBody>
          <a:bodyPr wrap="none" rtlCol="0">
            <a:spAutoFit/>
          </a:bodyPr>
          <a:lstStyle/>
          <a:p>
            <a:r>
              <a:rPr lang="it-IT" sz="900" dirty="0"/>
              <a:t>Foto: A. Sorace</a:t>
            </a:r>
          </a:p>
        </p:txBody>
      </p:sp>
      <p:sp>
        <p:nvSpPr>
          <p:cNvPr id="13" name="Rettangolo 12">
            <a:extLst>
              <a:ext uri="{FF2B5EF4-FFF2-40B4-BE49-F238E27FC236}">
                <a16:creationId xmlns:a16="http://schemas.microsoft.com/office/drawing/2014/main" id="{B4D4ABA2-1709-4C59-86E2-E78FC2FEB45C}"/>
              </a:ext>
            </a:extLst>
          </p:cNvPr>
          <p:cNvSpPr/>
          <p:nvPr/>
        </p:nvSpPr>
        <p:spPr>
          <a:xfrm>
            <a:off x="4562753" y="6225708"/>
            <a:ext cx="1701107" cy="230832"/>
          </a:xfrm>
          <a:prstGeom prst="rect">
            <a:avLst/>
          </a:prstGeom>
        </p:spPr>
        <p:txBody>
          <a:bodyPr wrap="none">
            <a:spAutoFit/>
          </a:bodyPr>
          <a:lstStyle/>
          <a:p>
            <a:r>
              <a:rPr lang="it-IT" sz="900" dirty="0"/>
              <a:t>Foto: </a:t>
            </a:r>
            <a:r>
              <a:rPr lang="it-IT" sz="900" dirty="0" err="1"/>
              <a:t>Hovev</a:t>
            </a:r>
            <a:r>
              <a:rPr lang="it-IT" sz="900" dirty="0"/>
              <a:t> </a:t>
            </a:r>
            <a:r>
              <a:rPr lang="it-IT" sz="900" dirty="0" err="1"/>
              <a:t>Landoy</a:t>
            </a:r>
            <a:r>
              <a:rPr lang="it-IT" sz="900" dirty="0"/>
              <a:t> - GFDL</a:t>
            </a:r>
          </a:p>
        </p:txBody>
      </p:sp>
      <p:pic>
        <p:nvPicPr>
          <p:cNvPr id="15" name="Immagine 14">
            <a:extLst>
              <a:ext uri="{FF2B5EF4-FFF2-40B4-BE49-F238E27FC236}">
                <a16:creationId xmlns:a16="http://schemas.microsoft.com/office/drawing/2014/main" id="{FB986100-E1A4-4921-816C-04FC83900DCB}"/>
              </a:ext>
            </a:extLst>
          </p:cNvPr>
          <p:cNvPicPr>
            <a:picLocks noChangeAspect="1"/>
          </p:cNvPicPr>
          <p:nvPr/>
        </p:nvPicPr>
        <p:blipFill>
          <a:blip r:embed="rId8"/>
          <a:stretch>
            <a:fillRect/>
          </a:stretch>
        </p:blipFill>
        <p:spPr>
          <a:xfrm>
            <a:off x="4637933" y="4841519"/>
            <a:ext cx="2086938" cy="1393031"/>
          </a:xfrm>
          <a:prstGeom prst="rect">
            <a:avLst/>
          </a:prstGeom>
        </p:spPr>
      </p:pic>
      <p:sp>
        <p:nvSpPr>
          <p:cNvPr id="16" name="Rettangolo 15">
            <a:extLst>
              <a:ext uri="{FF2B5EF4-FFF2-40B4-BE49-F238E27FC236}">
                <a16:creationId xmlns:a16="http://schemas.microsoft.com/office/drawing/2014/main" id="{66B2FAEE-15CA-414D-BF58-4EA001A907A4}"/>
              </a:ext>
            </a:extLst>
          </p:cNvPr>
          <p:cNvSpPr/>
          <p:nvPr/>
        </p:nvSpPr>
        <p:spPr>
          <a:xfrm>
            <a:off x="4568209" y="4564516"/>
            <a:ext cx="683200" cy="300082"/>
          </a:xfrm>
          <a:prstGeom prst="rect">
            <a:avLst/>
          </a:prstGeom>
        </p:spPr>
        <p:txBody>
          <a:bodyPr wrap="none">
            <a:spAutoFit/>
          </a:bodyPr>
          <a:lstStyle/>
          <a:p>
            <a:r>
              <a:rPr lang="it-IT" sz="1350" dirty="0"/>
              <a:t>Nutria</a:t>
            </a:r>
          </a:p>
        </p:txBody>
      </p:sp>
      <p:sp>
        <p:nvSpPr>
          <p:cNvPr id="4" name="Rettangolo 3">
            <a:extLst>
              <a:ext uri="{FF2B5EF4-FFF2-40B4-BE49-F238E27FC236}">
                <a16:creationId xmlns:a16="http://schemas.microsoft.com/office/drawing/2014/main" id="{4E3C5280-361C-4B3A-94BC-8A92AD473A98}"/>
              </a:ext>
            </a:extLst>
          </p:cNvPr>
          <p:cNvSpPr/>
          <p:nvPr/>
        </p:nvSpPr>
        <p:spPr>
          <a:xfrm>
            <a:off x="363112" y="6526194"/>
            <a:ext cx="8780888" cy="253916"/>
          </a:xfrm>
          <a:prstGeom prst="rect">
            <a:avLst/>
          </a:prstGeom>
        </p:spPr>
        <p:txBody>
          <a:bodyPr wrap="square">
            <a:spAutoFit/>
          </a:bodyPr>
          <a:lstStyle/>
          <a:p>
            <a:r>
              <a:rPr lang="it-IT" sz="1050" dirty="0"/>
              <a:t>Ulteriori dettagli: 	</a:t>
            </a:r>
            <a:r>
              <a:rPr lang="it-IT" sz="1050" dirty="0">
                <a:hlinkClick r:id="rId9">
                  <a:extLst>
                    <a:ext uri="{A12FA001-AC4F-418D-AE19-62706E023703}">
                      <ahyp:hlinkClr xmlns:ahyp="http://schemas.microsoft.com/office/drawing/2018/hyperlinkcolor" val="tx"/>
                    </a:ext>
                  </a:extLst>
                </a:hlinkClick>
              </a:rPr>
              <a:t>https://www.minambiente.it/pagina/specie-esotiche-invasive</a:t>
            </a:r>
            <a:r>
              <a:rPr lang="it-IT" sz="1050" dirty="0"/>
              <a:t> </a:t>
            </a:r>
            <a:r>
              <a:rPr lang="it-IT" sz="1050" dirty="0">
                <a:hlinkClick r:id="rId10">
                  <a:extLst>
                    <a:ext uri="{A12FA001-AC4F-418D-AE19-62706E023703}">
                      <ahyp:hlinkClr xmlns:ahyp="http://schemas.microsoft.com/office/drawing/2018/hyperlinkcolor" val="tx"/>
                    </a:ext>
                  </a:extLst>
                </a:hlinkClick>
              </a:rPr>
              <a:t>https://lifeasap.eu/index.php/it</a:t>
            </a:r>
            <a:endParaRPr lang="it-IT" sz="1050" dirty="0"/>
          </a:p>
        </p:txBody>
      </p:sp>
      <p:pic>
        <p:nvPicPr>
          <p:cNvPr id="17" name="Immagine 6" descr="logoISPRA_SNPA.png">
            <a:extLst>
              <a:ext uri="{FF2B5EF4-FFF2-40B4-BE49-F238E27FC236}">
                <a16:creationId xmlns:a16="http://schemas.microsoft.com/office/drawing/2014/main" id="{82E1CE6F-55B5-49D6-B219-07FEAF3535C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4000" y="78540"/>
            <a:ext cx="1609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8">
            <a:extLst>
              <a:ext uri="{FF2B5EF4-FFF2-40B4-BE49-F238E27FC236}">
                <a16:creationId xmlns:a16="http://schemas.microsoft.com/office/drawing/2014/main" id="{C8815561-8085-49FA-98FE-323A837C8D7A}"/>
              </a:ext>
            </a:extLst>
          </p:cNvPr>
          <p:cNvCxnSpPr/>
          <p:nvPr/>
        </p:nvCxnSpPr>
        <p:spPr>
          <a:xfrm>
            <a:off x="246063" y="654469"/>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cxnSp>
        <p:nvCxnSpPr>
          <p:cNvPr id="19" name="Connettore 1 10">
            <a:extLst>
              <a:ext uri="{FF2B5EF4-FFF2-40B4-BE49-F238E27FC236}">
                <a16:creationId xmlns:a16="http://schemas.microsoft.com/office/drawing/2014/main" id="{9FE40790-60F4-4D74-8EE0-A6E0BF90ED3C}"/>
              </a:ext>
            </a:extLst>
          </p:cNvPr>
          <p:cNvCxnSpPr/>
          <p:nvPr/>
        </p:nvCxnSpPr>
        <p:spPr>
          <a:xfrm>
            <a:off x="246063" y="6545848"/>
            <a:ext cx="8609012" cy="1588"/>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pic>
        <p:nvPicPr>
          <p:cNvPr id="20" name="Audio 19">
            <a:hlinkClick r:id="" action="ppaction://media"/>
            <a:extLst>
              <a:ext uri="{FF2B5EF4-FFF2-40B4-BE49-F238E27FC236}">
                <a16:creationId xmlns:a16="http://schemas.microsoft.com/office/drawing/2014/main" id="{0FC699E0-1AB6-4E64-A82F-93E178F0F1F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2805809"/>
      </p:ext>
    </p:extLst>
  </p:cSld>
  <p:clrMapOvr>
    <a:masterClrMapping/>
  </p:clrMapOvr>
  <mc:AlternateContent xmlns:mc="http://schemas.openxmlformats.org/markup-compatibility/2006" xmlns:p14="http://schemas.microsoft.com/office/powerpoint/2010/main">
    <mc:Choice Requires="p14">
      <p:transition spd="slow" p14:dur="2000" advTm="184306"/>
    </mc:Choice>
    <mc:Fallback xmlns="">
      <p:transition spd="slow" advTm="18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6" descr="logoISPRA_SNPA.png">
            <a:extLst>
              <a:ext uri="{FF2B5EF4-FFF2-40B4-BE49-F238E27FC236}">
                <a16:creationId xmlns:a16="http://schemas.microsoft.com/office/drawing/2014/main" id="{06221801-0886-4F2B-88E9-8D12131C67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 y="78540"/>
            <a:ext cx="1609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8">
            <a:extLst>
              <a:ext uri="{FF2B5EF4-FFF2-40B4-BE49-F238E27FC236}">
                <a16:creationId xmlns:a16="http://schemas.microsoft.com/office/drawing/2014/main" id="{9E20B687-24E2-4D64-B65A-AE4F4E4D8B4F}"/>
              </a:ext>
            </a:extLst>
          </p:cNvPr>
          <p:cNvCxnSpPr/>
          <p:nvPr/>
        </p:nvCxnSpPr>
        <p:spPr>
          <a:xfrm>
            <a:off x="246063" y="654469"/>
            <a:ext cx="8609012" cy="1587"/>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cxnSp>
        <p:nvCxnSpPr>
          <p:cNvPr id="7" name="Connettore 1 10">
            <a:extLst>
              <a:ext uri="{FF2B5EF4-FFF2-40B4-BE49-F238E27FC236}">
                <a16:creationId xmlns:a16="http://schemas.microsoft.com/office/drawing/2014/main" id="{D7511E77-8169-4AD0-9CFC-7BB95DC4F4B9}"/>
              </a:ext>
            </a:extLst>
          </p:cNvPr>
          <p:cNvCxnSpPr/>
          <p:nvPr/>
        </p:nvCxnSpPr>
        <p:spPr>
          <a:xfrm>
            <a:off x="246063" y="6706268"/>
            <a:ext cx="8609012" cy="1588"/>
          </a:xfrm>
          <a:prstGeom prst="line">
            <a:avLst/>
          </a:prstGeom>
          <a:ln>
            <a:solidFill>
              <a:srgbClr val="5D192A"/>
            </a:solidFill>
          </a:ln>
        </p:spPr>
        <p:style>
          <a:lnRef idx="2">
            <a:schemeClr val="accent1"/>
          </a:lnRef>
          <a:fillRef idx="0">
            <a:schemeClr val="accent1"/>
          </a:fillRef>
          <a:effectRef idx="1">
            <a:schemeClr val="accent1"/>
          </a:effectRef>
          <a:fontRef idx="minor">
            <a:schemeClr val="tx1"/>
          </a:fontRef>
        </p:style>
      </p:cxnSp>
      <p:sp>
        <p:nvSpPr>
          <p:cNvPr id="8" name="Titolo 1">
            <a:extLst>
              <a:ext uri="{FF2B5EF4-FFF2-40B4-BE49-F238E27FC236}">
                <a16:creationId xmlns:a16="http://schemas.microsoft.com/office/drawing/2014/main" id="{442786CB-2E23-47DD-A940-37DB641B9D43}"/>
              </a:ext>
            </a:extLst>
          </p:cNvPr>
          <p:cNvSpPr>
            <a:spLocks noGrp="1"/>
          </p:cNvSpPr>
          <p:nvPr>
            <p:ph type="title"/>
          </p:nvPr>
        </p:nvSpPr>
        <p:spPr>
          <a:xfrm>
            <a:off x="1987687" y="114895"/>
            <a:ext cx="4525407" cy="422255"/>
          </a:xfrm>
        </p:spPr>
        <p:txBody>
          <a:bodyPr>
            <a:noAutofit/>
          </a:bodyPr>
          <a:lstStyle/>
          <a:p>
            <a:r>
              <a:rPr lang="it-IT" sz="2800" b="1" dirty="0">
                <a:solidFill>
                  <a:srgbClr val="C00000"/>
                </a:solidFill>
              </a:rPr>
              <a:t>Aree verdi e animali</a:t>
            </a:r>
          </a:p>
        </p:txBody>
      </p:sp>
      <p:pic>
        <p:nvPicPr>
          <p:cNvPr id="9" name="Immagine 8">
            <a:extLst>
              <a:ext uri="{FF2B5EF4-FFF2-40B4-BE49-F238E27FC236}">
                <a16:creationId xmlns:a16="http://schemas.microsoft.com/office/drawing/2014/main" id="{B4D11896-2E1C-4657-824A-3AC0446AE4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15508" y="3967924"/>
            <a:ext cx="3464928" cy="2598696"/>
          </a:xfrm>
          <a:prstGeom prst="rect">
            <a:avLst/>
          </a:prstGeom>
        </p:spPr>
      </p:pic>
      <p:pic>
        <p:nvPicPr>
          <p:cNvPr id="11" name="Immagine 10">
            <a:extLst>
              <a:ext uri="{FF2B5EF4-FFF2-40B4-BE49-F238E27FC236}">
                <a16:creationId xmlns:a16="http://schemas.microsoft.com/office/drawing/2014/main" id="{5F8A8879-FE7B-444D-BB06-59F8340CD92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809"/>
          <a:stretch/>
        </p:blipFill>
        <p:spPr>
          <a:xfrm rot="5400000">
            <a:off x="379023" y="3979922"/>
            <a:ext cx="2650961" cy="2563919"/>
          </a:xfrm>
          <a:prstGeom prst="rect">
            <a:avLst/>
          </a:prstGeom>
        </p:spPr>
      </p:pic>
      <p:sp>
        <p:nvSpPr>
          <p:cNvPr id="12" name="CasellaDiTesto 11">
            <a:extLst>
              <a:ext uri="{FF2B5EF4-FFF2-40B4-BE49-F238E27FC236}">
                <a16:creationId xmlns:a16="http://schemas.microsoft.com/office/drawing/2014/main" id="{A2324631-ADC8-4F31-96E0-0D7C03BDCEA7}"/>
              </a:ext>
            </a:extLst>
          </p:cNvPr>
          <p:cNvSpPr txBox="1"/>
          <p:nvPr/>
        </p:nvSpPr>
        <p:spPr>
          <a:xfrm>
            <a:off x="1298595" y="640538"/>
            <a:ext cx="7556480" cy="3331681"/>
          </a:xfrm>
          <a:prstGeom prst="rect">
            <a:avLst/>
          </a:prstGeom>
          <a:noFill/>
        </p:spPr>
        <p:txBody>
          <a:bodyPr wrap="square" rtlCol="0">
            <a:spAutoFit/>
          </a:bodyPr>
          <a:lstStyle/>
          <a:p>
            <a:r>
              <a:rPr lang="it-IT" b="1" dirty="0"/>
              <a:t>Una corretta realizzazione delle aree verdi può favorire la presenza di animali. Ad esempio:</a:t>
            </a:r>
          </a:p>
          <a:p>
            <a:pPr marL="342900" indent="-342900">
              <a:spcBef>
                <a:spcPts val="300"/>
              </a:spcBef>
              <a:buClr>
                <a:schemeClr val="accent1"/>
              </a:buClr>
              <a:buFont typeface="Wingdings 3" charset="2"/>
              <a:buChar char=""/>
            </a:pPr>
            <a:r>
              <a:rPr lang="it-IT" b="1" dirty="0"/>
              <a:t>impiantare i nuovi alberi/arbusti in maniera quanto più varia per creare un habitat più vicino a condizioni di naturalità;</a:t>
            </a:r>
          </a:p>
          <a:p>
            <a:pPr marL="342900" indent="-342900">
              <a:spcBef>
                <a:spcPts val="300"/>
              </a:spcBef>
              <a:buClr>
                <a:schemeClr val="accent1"/>
              </a:buClr>
              <a:buFont typeface="Wingdings 3" charset="2"/>
              <a:buChar char=""/>
            </a:pPr>
            <a:r>
              <a:rPr lang="it-IT" b="1" dirty="0"/>
              <a:t>privilegiare le specie nostrane; </a:t>
            </a:r>
          </a:p>
          <a:p>
            <a:pPr marL="342900" indent="-342900">
              <a:spcBef>
                <a:spcPts val="300"/>
              </a:spcBef>
              <a:buClr>
                <a:schemeClr val="accent1"/>
              </a:buClr>
              <a:buFont typeface="Wingdings 3" charset="2"/>
              <a:buChar char=""/>
            </a:pPr>
            <a:r>
              <a:rPr lang="it-IT" b="1" dirty="0"/>
              <a:t>selezionare anche specie con fiori e frutti che possono essere fonte di cibo per numerose specie (uccelli, insetti impollinatori) </a:t>
            </a:r>
          </a:p>
          <a:p>
            <a:pPr marL="342900" indent="-342900">
              <a:spcBef>
                <a:spcPts val="300"/>
              </a:spcBef>
              <a:buClr>
                <a:schemeClr val="accent1"/>
              </a:buClr>
              <a:buFont typeface="Wingdings 3" charset="2"/>
              <a:buChar char=""/>
            </a:pPr>
            <a:r>
              <a:rPr lang="it-IT" b="1" dirty="0"/>
              <a:t>privilegiare le specie con chiome folte e ramificate, che possono rappresentare habitat idonei alla nidificazione; </a:t>
            </a:r>
          </a:p>
          <a:p>
            <a:pPr marL="342900" indent="-342900">
              <a:spcBef>
                <a:spcPts val="300"/>
              </a:spcBef>
              <a:buClr>
                <a:schemeClr val="accent1"/>
              </a:buClr>
              <a:buFont typeface="Wingdings 3" charset="2"/>
              <a:buChar char=""/>
            </a:pPr>
            <a:r>
              <a:rPr lang="it-IT" b="1" dirty="0"/>
              <a:t>creare aree umide. </a:t>
            </a:r>
          </a:p>
          <a:p>
            <a:endParaRPr lang="it-IT" dirty="0"/>
          </a:p>
        </p:txBody>
      </p:sp>
      <p:pic>
        <p:nvPicPr>
          <p:cNvPr id="14" name="Immagine 13">
            <a:extLst>
              <a:ext uri="{FF2B5EF4-FFF2-40B4-BE49-F238E27FC236}">
                <a16:creationId xmlns:a16="http://schemas.microsoft.com/office/drawing/2014/main" id="{71387929-5B30-4EBD-9B2D-D80BC4770B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51589" y="3967924"/>
            <a:ext cx="2473433" cy="2587914"/>
          </a:xfrm>
          <a:prstGeom prst="rect">
            <a:avLst/>
          </a:prstGeom>
        </p:spPr>
      </p:pic>
      <p:sp>
        <p:nvSpPr>
          <p:cNvPr id="10" name="CasellaDiTesto 9">
            <a:extLst>
              <a:ext uri="{FF2B5EF4-FFF2-40B4-BE49-F238E27FC236}">
                <a16:creationId xmlns:a16="http://schemas.microsoft.com/office/drawing/2014/main" id="{BCF923DE-777F-4A77-96EF-BD5DEDEF370E}"/>
              </a:ext>
            </a:extLst>
          </p:cNvPr>
          <p:cNvSpPr txBox="1"/>
          <p:nvPr/>
        </p:nvSpPr>
        <p:spPr>
          <a:xfrm>
            <a:off x="1094123" y="6675962"/>
            <a:ext cx="1539204" cy="230832"/>
          </a:xfrm>
          <a:prstGeom prst="rect">
            <a:avLst/>
          </a:prstGeom>
          <a:noFill/>
        </p:spPr>
        <p:txBody>
          <a:bodyPr wrap="none" rtlCol="0">
            <a:spAutoFit/>
          </a:bodyPr>
          <a:lstStyle/>
          <a:p>
            <a:r>
              <a:rPr lang="it-IT" sz="900" dirty="0"/>
              <a:t>Foto: S. Brini,  M. Mirabile</a:t>
            </a:r>
          </a:p>
        </p:txBody>
      </p:sp>
      <p:pic>
        <p:nvPicPr>
          <p:cNvPr id="2" name="Audio 1">
            <a:hlinkClick r:id="" action="ppaction://media"/>
            <a:extLst>
              <a:ext uri="{FF2B5EF4-FFF2-40B4-BE49-F238E27FC236}">
                <a16:creationId xmlns:a16="http://schemas.microsoft.com/office/drawing/2014/main" id="{BA1C14CC-C8D0-415C-87A4-8E50C2FC4F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6934424"/>
      </p:ext>
    </p:extLst>
  </p:cSld>
  <p:clrMapOvr>
    <a:masterClrMapping/>
  </p:clrMapOvr>
  <mc:AlternateContent xmlns:mc="http://schemas.openxmlformats.org/markup-compatibility/2006" xmlns:p14="http://schemas.microsoft.com/office/powerpoint/2010/main">
    <mc:Choice Requires="p14">
      <p:transition spd="slow" p14:dur="2000" advTm="68732"/>
    </mc:Choice>
    <mc:Fallback xmlns="">
      <p:transition spd="slow" advTm="6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3495</TotalTime>
  <Words>1527</Words>
  <Application>Microsoft Office PowerPoint</Application>
  <PresentationFormat>Presentazione su schermo (4:3)</PresentationFormat>
  <Paragraphs>104</Paragraphs>
  <Slides>10</Slides>
  <Notes>10</Notes>
  <HiddenSlides>0</HiddenSlides>
  <MMClips>10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vt:i4>
      </vt:variant>
    </vt:vector>
  </HeadingPairs>
  <TitlesOfParts>
    <vt:vector size="16" baseType="lpstr">
      <vt:lpstr>Arial</vt:lpstr>
      <vt:lpstr>Calibri</vt:lpstr>
      <vt:lpstr>Century Gothic</vt:lpstr>
      <vt:lpstr>Goudy Stout</vt:lpstr>
      <vt:lpstr>Wingdings 3</vt:lpstr>
      <vt:lpstr>Filo</vt:lpstr>
      <vt:lpstr>Presentazione standard di PowerPoint</vt:lpstr>
      <vt:lpstr>VERDE URBANO E BIODIVERSITÀ ANIMALE </vt:lpstr>
      <vt:lpstr>Presentazione standard di PowerPoint</vt:lpstr>
      <vt:lpstr>Presentazione standard di PowerPoint</vt:lpstr>
      <vt:lpstr>A Roma un terzo del territorio comunale è interessato da aree naturali protette (ad esempio quelle gestite da RomaNatura), compresi 8 siti tutelati a scala europea (siti Natura 2000) di cui uno interno alla città (sito «Villa Borghese e Villa Pamphili»).    </vt:lpstr>
      <vt:lpstr>Presentazione standard di PowerPoint</vt:lpstr>
      <vt:lpstr>Atlanti faunistici urbani </vt:lpstr>
      <vt:lpstr>Specie aliene</vt:lpstr>
      <vt:lpstr>Aree verdi e animali</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Chiesura Anna</dc:creator>
  <cp:lastModifiedBy>g G</cp:lastModifiedBy>
  <cp:revision>182</cp:revision>
  <dcterms:created xsi:type="dcterms:W3CDTF">2020-02-28T09:09:22Z</dcterms:created>
  <dcterms:modified xsi:type="dcterms:W3CDTF">2022-05-24T10:44:51Z</dcterms:modified>
</cp:coreProperties>
</file>